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42" r:id="rId2"/>
    <p:sldId id="458" r:id="rId3"/>
    <p:sldId id="492" r:id="rId4"/>
    <p:sldId id="494" r:id="rId5"/>
    <p:sldId id="473" r:id="rId6"/>
    <p:sldId id="478" r:id="rId7"/>
    <p:sldId id="460" r:id="rId8"/>
    <p:sldId id="477" r:id="rId9"/>
    <p:sldId id="493" r:id="rId10"/>
    <p:sldId id="495" r:id="rId11"/>
    <p:sldId id="488" r:id="rId12"/>
    <p:sldId id="490" r:id="rId13"/>
    <p:sldId id="489" r:id="rId14"/>
    <p:sldId id="469" r:id="rId15"/>
    <p:sldId id="464"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172" autoAdjust="0"/>
    <p:restoredTop sz="94660"/>
  </p:normalViewPr>
  <p:slideViewPr>
    <p:cSldViewPr snapToGrid="0">
      <p:cViewPr varScale="1">
        <p:scale>
          <a:sx n="87" d="100"/>
          <a:sy n="87" d="100"/>
        </p:scale>
        <p:origin x="1704" y="200"/>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D3B64-CE6B-417C-AE78-1B00417829D1}" type="doc">
      <dgm:prSet loTypeId="urn:microsoft.com/office/officeart/2011/layout/ConvergingText" loCatId="process" qsTypeId="urn:microsoft.com/office/officeart/2005/8/quickstyle/simple1" qsCatId="simple" csTypeId="urn:microsoft.com/office/officeart/2005/8/colors/colorful2" csCatId="colorful" phldr="1"/>
      <dgm:spPr/>
      <dgm:t>
        <a:bodyPr/>
        <a:lstStyle/>
        <a:p>
          <a:endParaRPr lang="en-US"/>
        </a:p>
      </dgm:t>
    </dgm:pt>
    <dgm:pt modelId="{E2626F5D-2BE8-4DE4-ADB6-E67134104210}">
      <dgm:prSet phldrT="[Text]"/>
      <dgm:spPr/>
      <dgm:t>
        <a:bodyPr/>
        <a:lstStyle/>
        <a:p>
          <a:r>
            <a:rPr lang="en-US" dirty="0"/>
            <a:t>ADAC Fellowship Program</a:t>
          </a:r>
        </a:p>
      </dgm:t>
    </dgm:pt>
    <dgm:pt modelId="{F3DCCDFA-5103-4D4E-8B5C-0CDF4CB2E66A}" type="parTrans" cxnId="{5F29F012-6837-4648-9100-A120C051A00D}">
      <dgm:prSet/>
      <dgm:spPr/>
      <dgm:t>
        <a:bodyPr/>
        <a:lstStyle/>
        <a:p>
          <a:endParaRPr lang="en-US"/>
        </a:p>
      </dgm:t>
    </dgm:pt>
    <dgm:pt modelId="{AD54F2E3-B5AA-47FA-8534-EDA77A694665}" type="sibTrans" cxnId="{5F29F012-6837-4648-9100-A120C051A00D}">
      <dgm:prSet/>
      <dgm:spPr/>
      <dgm:t>
        <a:bodyPr/>
        <a:lstStyle/>
        <a:p>
          <a:endParaRPr lang="en-US"/>
        </a:p>
      </dgm:t>
    </dgm:pt>
    <dgm:pt modelId="{1D34D954-037E-4642-8893-3E6ECDE3A234}">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0" dirty="0">
              <a:latin typeface="Franklin Gothic Book" panose="020B0503020102020204" pitchFamily="34" charset="0"/>
            </a:rPr>
            <a:t>Workforce Development (WFD) Fellowship Program</a:t>
          </a:r>
        </a:p>
      </dgm:t>
    </dgm:pt>
    <dgm:pt modelId="{AA905633-8028-4800-A156-D695C487BE44}" type="parTrans" cxnId="{C3562977-926D-4C48-992A-2E78E4A074D9}">
      <dgm:prSet/>
      <dgm:spPr/>
      <dgm:t>
        <a:bodyPr/>
        <a:lstStyle/>
        <a:p>
          <a:endParaRPr lang="en-US"/>
        </a:p>
      </dgm:t>
    </dgm:pt>
    <dgm:pt modelId="{EE88B352-DAF3-4745-BA89-07C607E2DD0C}" type="sibTrans" cxnId="{C3562977-926D-4C48-992A-2E78E4A074D9}">
      <dgm:prSet/>
      <dgm:spPr/>
      <dgm:t>
        <a:bodyPr/>
        <a:lstStyle/>
        <a:p>
          <a:endParaRPr lang="en-US"/>
        </a:p>
      </dgm:t>
    </dgm:pt>
    <dgm:pt modelId="{C095DF1C-4AB6-4C91-8355-74558A17B1F4}">
      <dgm:prSet phldrT="[Text]" custT="1"/>
      <dgm:spPr/>
      <dgm:t>
        <a:bodyPr/>
        <a:lstStyle/>
        <a:p>
          <a:r>
            <a:rPr lang="en-US" sz="2000" b="0" dirty="0">
              <a:latin typeface="Franklin Gothic Book" panose="020B0503020102020204" pitchFamily="34" charset="0"/>
            </a:rPr>
            <a:t>Integrated Minority Serving Institute (MSI)/Arctic Summer Internship Program (ASIP) </a:t>
          </a:r>
        </a:p>
      </dgm:t>
    </dgm:pt>
    <dgm:pt modelId="{E5860AF2-E2F1-4A47-89A6-7882075F6AD9}" type="parTrans" cxnId="{D504FBD2-108A-4F56-B8A0-AFC5E61FE02F}">
      <dgm:prSet/>
      <dgm:spPr/>
      <dgm:t>
        <a:bodyPr/>
        <a:lstStyle/>
        <a:p>
          <a:endParaRPr lang="en-US"/>
        </a:p>
      </dgm:t>
    </dgm:pt>
    <dgm:pt modelId="{4BE440CA-078A-49EA-A4A7-8F4141B4F29D}" type="sibTrans" cxnId="{D504FBD2-108A-4F56-B8A0-AFC5E61FE02F}">
      <dgm:prSet/>
      <dgm:spPr/>
      <dgm:t>
        <a:bodyPr/>
        <a:lstStyle/>
        <a:p>
          <a:endParaRPr lang="en-US"/>
        </a:p>
      </dgm:t>
    </dgm:pt>
    <dgm:pt modelId="{F0F12EFC-0D89-41A2-BAC9-EC88C257E693}" type="pres">
      <dgm:prSet presAssocID="{900D3B64-CE6B-417C-AE78-1B00417829D1}" presName="Name0" presStyleCnt="0">
        <dgm:presLayoutVars>
          <dgm:chMax/>
          <dgm:chPref val="1"/>
          <dgm:dir/>
          <dgm:animOne val="branch"/>
          <dgm:animLvl val="lvl"/>
          <dgm:resizeHandles/>
        </dgm:presLayoutVars>
      </dgm:prSet>
      <dgm:spPr/>
    </dgm:pt>
    <dgm:pt modelId="{55E3806B-7FEA-47C7-8E68-4D9AB197B0BB}" type="pres">
      <dgm:prSet presAssocID="{E2626F5D-2BE8-4DE4-ADB6-E67134104210}" presName="composite" presStyleCnt="0"/>
      <dgm:spPr/>
    </dgm:pt>
    <dgm:pt modelId="{F7DA372C-B0A2-490B-B2F2-3F0117F4A103}" type="pres">
      <dgm:prSet presAssocID="{E2626F5D-2BE8-4DE4-ADB6-E67134104210}" presName="ParentAccent1" presStyleLbl="alignNode1" presStyleIdx="0" presStyleCnt="27"/>
      <dgm:spPr/>
    </dgm:pt>
    <dgm:pt modelId="{DA37D3BA-A311-4C8F-BD83-77FA86F35F78}" type="pres">
      <dgm:prSet presAssocID="{E2626F5D-2BE8-4DE4-ADB6-E67134104210}" presName="ParentAccent2" presStyleLbl="alignNode1" presStyleIdx="1" presStyleCnt="27"/>
      <dgm:spPr/>
    </dgm:pt>
    <dgm:pt modelId="{EB9ABBBB-E614-453B-9D66-2EBF17B4BA8A}" type="pres">
      <dgm:prSet presAssocID="{E2626F5D-2BE8-4DE4-ADB6-E67134104210}" presName="ParentAccent3" presStyleLbl="alignNode1" presStyleIdx="2" presStyleCnt="27"/>
      <dgm:spPr/>
    </dgm:pt>
    <dgm:pt modelId="{FFDFE8ED-4018-429A-8453-CD9A984884BF}" type="pres">
      <dgm:prSet presAssocID="{E2626F5D-2BE8-4DE4-ADB6-E67134104210}" presName="ParentAccent4" presStyleLbl="alignNode1" presStyleIdx="3" presStyleCnt="27"/>
      <dgm:spPr/>
    </dgm:pt>
    <dgm:pt modelId="{F0DF099E-0CBC-4A3C-8172-54A2B57B4954}" type="pres">
      <dgm:prSet presAssocID="{E2626F5D-2BE8-4DE4-ADB6-E67134104210}" presName="ParentAccent5" presStyleLbl="alignNode1" presStyleIdx="4" presStyleCnt="27"/>
      <dgm:spPr/>
    </dgm:pt>
    <dgm:pt modelId="{6EF7F038-043B-4720-92CD-B62464D929C5}" type="pres">
      <dgm:prSet presAssocID="{E2626F5D-2BE8-4DE4-ADB6-E67134104210}" presName="ParentAccent6" presStyleLbl="alignNode1" presStyleIdx="5" presStyleCnt="27"/>
      <dgm:spPr/>
    </dgm:pt>
    <dgm:pt modelId="{62F77949-D54C-4EAB-89F6-904217F008C1}" type="pres">
      <dgm:prSet presAssocID="{E2626F5D-2BE8-4DE4-ADB6-E67134104210}" presName="ParentAccent7" presStyleLbl="alignNode1" presStyleIdx="6" presStyleCnt="27"/>
      <dgm:spPr/>
    </dgm:pt>
    <dgm:pt modelId="{A5F7EF59-589F-41C8-9BBC-E874AFF4951F}" type="pres">
      <dgm:prSet presAssocID="{E2626F5D-2BE8-4DE4-ADB6-E67134104210}" presName="ParentAccent8" presStyleLbl="alignNode1" presStyleIdx="7" presStyleCnt="27"/>
      <dgm:spPr/>
    </dgm:pt>
    <dgm:pt modelId="{2EDC83AD-9EBF-4E11-8332-B7539C7643A4}" type="pres">
      <dgm:prSet presAssocID="{E2626F5D-2BE8-4DE4-ADB6-E67134104210}" presName="ParentAccent9" presStyleLbl="alignNode1" presStyleIdx="8" presStyleCnt="27"/>
      <dgm:spPr/>
    </dgm:pt>
    <dgm:pt modelId="{F3859E70-C3DC-4FD6-B4BF-1520B29A7028}" type="pres">
      <dgm:prSet presAssocID="{E2626F5D-2BE8-4DE4-ADB6-E67134104210}" presName="ParentAccent10" presStyleLbl="alignNode1" presStyleIdx="9" presStyleCnt="27"/>
      <dgm:spPr/>
    </dgm:pt>
    <dgm:pt modelId="{1E7904BC-66A1-4336-AC30-45679D0B82C0}" type="pres">
      <dgm:prSet presAssocID="{E2626F5D-2BE8-4DE4-ADB6-E67134104210}" presName="Parent" presStyleLbl="alignNode1" presStyleIdx="10" presStyleCnt="27">
        <dgm:presLayoutVars>
          <dgm:chMax val="5"/>
          <dgm:chPref val="3"/>
          <dgm:bulletEnabled val="1"/>
        </dgm:presLayoutVars>
      </dgm:prSet>
      <dgm:spPr/>
    </dgm:pt>
    <dgm:pt modelId="{9FA250A2-F05A-42E1-AD48-6373BB9A0CF2}" type="pres">
      <dgm:prSet presAssocID="{1D34D954-037E-4642-8893-3E6ECDE3A234}" presName="Child1Accent1" presStyleLbl="alignNode1" presStyleIdx="11" presStyleCnt="27"/>
      <dgm:spPr/>
    </dgm:pt>
    <dgm:pt modelId="{CEBC0A34-8D73-47B5-B1CC-06BE0F7BF4E5}" type="pres">
      <dgm:prSet presAssocID="{1D34D954-037E-4642-8893-3E6ECDE3A234}" presName="Child1Accent2" presStyleLbl="alignNode1" presStyleIdx="12" presStyleCnt="27"/>
      <dgm:spPr/>
    </dgm:pt>
    <dgm:pt modelId="{0AEF1AB9-1F2E-48E9-B32F-6443D26EC4DA}" type="pres">
      <dgm:prSet presAssocID="{1D34D954-037E-4642-8893-3E6ECDE3A234}" presName="Child1Accent3" presStyleLbl="alignNode1" presStyleIdx="13" presStyleCnt="27"/>
      <dgm:spPr/>
    </dgm:pt>
    <dgm:pt modelId="{622C8CC2-0AF6-46E5-8C03-37467949ABF0}" type="pres">
      <dgm:prSet presAssocID="{1D34D954-037E-4642-8893-3E6ECDE3A234}" presName="Child1Accent4" presStyleLbl="alignNode1" presStyleIdx="14" presStyleCnt="27"/>
      <dgm:spPr/>
    </dgm:pt>
    <dgm:pt modelId="{0C51A8DD-DE26-4BC9-9BDF-252134B75F70}" type="pres">
      <dgm:prSet presAssocID="{1D34D954-037E-4642-8893-3E6ECDE3A234}" presName="Child1Accent5" presStyleLbl="alignNode1" presStyleIdx="15" presStyleCnt="27"/>
      <dgm:spPr/>
    </dgm:pt>
    <dgm:pt modelId="{F8EB06BB-7588-46D0-93DB-D21B7BBA9ECB}" type="pres">
      <dgm:prSet presAssocID="{1D34D954-037E-4642-8893-3E6ECDE3A234}" presName="Child1Accent6" presStyleLbl="alignNode1" presStyleIdx="16" presStyleCnt="27"/>
      <dgm:spPr/>
    </dgm:pt>
    <dgm:pt modelId="{1A62EC23-9619-4FC3-AB4C-C1D7AF78C3CC}" type="pres">
      <dgm:prSet presAssocID="{1D34D954-037E-4642-8893-3E6ECDE3A234}" presName="Child1Accent7" presStyleLbl="alignNode1" presStyleIdx="17" presStyleCnt="27"/>
      <dgm:spPr/>
    </dgm:pt>
    <dgm:pt modelId="{3C027A29-6AC5-414B-AA80-AA6F0688DE44}" type="pres">
      <dgm:prSet presAssocID="{1D34D954-037E-4642-8893-3E6ECDE3A234}" presName="Child1Accent8" presStyleLbl="alignNode1" presStyleIdx="18" presStyleCnt="27"/>
      <dgm:spPr/>
    </dgm:pt>
    <dgm:pt modelId="{AA37866F-87DA-4853-BB67-A213C1002C8A}" type="pres">
      <dgm:prSet presAssocID="{1D34D954-037E-4642-8893-3E6ECDE3A234}" presName="Child1Accent9" presStyleLbl="alignNode1" presStyleIdx="19" presStyleCnt="27"/>
      <dgm:spPr/>
    </dgm:pt>
    <dgm:pt modelId="{E8276D34-DBB9-46C4-BD8E-5183FC064964}" type="pres">
      <dgm:prSet presAssocID="{1D34D954-037E-4642-8893-3E6ECDE3A234}" presName="Child1" presStyleLbl="revTx" presStyleIdx="0" presStyleCnt="2" custLinFactNeighborX="306" custLinFactNeighborY="-9757">
        <dgm:presLayoutVars>
          <dgm:chMax/>
          <dgm:chPref val="0"/>
          <dgm:bulletEnabled val="1"/>
        </dgm:presLayoutVars>
      </dgm:prSet>
      <dgm:spPr/>
    </dgm:pt>
    <dgm:pt modelId="{D25AC1DE-41CE-4353-8688-1CC152D350D4}" type="pres">
      <dgm:prSet presAssocID="{C095DF1C-4AB6-4C91-8355-74558A17B1F4}" presName="Child2Accent1" presStyleLbl="alignNode1" presStyleIdx="20" presStyleCnt="27"/>
      <dgm:spPr/>
    </dgm:pt>
    <dgm:pt modelId="{F0891B83-B7C9-4FE7-A5F0-542915EA9BCA}" type="pres">
      <dgm:prSet presAssocID="{C095DF1C-4AB6-4C91-8355-74558A17B1F4}" presName="Child2Accent2" presStyleLbl="alignNode1" presStyleIdx="21" presStyleCnt="27"/>
      <dgm:spPr/>
    </dgm:pt>
    <dgm:pt modelId="{E9F300A2-A307-4A4D-83AE-7113568B0B37}" type="pres">
      <dgm:prSet presAssocID="{C095DF1C-4AB6-4C91-8355-74558A17B1F4}" presName="Child2Accent3" presStyleLbl="alignNode1" presStyleIdx="22" presStyleCnt="27"/>
      <dgm:spPr/>
    </dgm:pt>
    <dgm:pt modelId="{FDB7BCDC-1C71-401C-BB3C-4DB15EE284DF}" type="pres">
      <dgm:prSet presAssocID="{C095DF1C-4AB6-4C91-8355-74558A17B1F4}" presName="Child2Accent4" presStyleLbl="alignNode1" presStyleIdx="23" presStyleCnt="27"/>
      <dgm:spPr/>
    </dgm:pt>
    <dgm:pt modelId="{26E35C4F-B956-4F88-8741-3811371369F1}" type="pres">
      <dgm:prSet presAssocID="{C095DF1C-4AB6-4C91-8355-74558A17B1F4}" presName="Child2Accent5" presStyleLbl="alignNode1" presStyleIdx="24" presStyleCnt="27"/>
      <dgm:spPr/>
    </dgm:pt>
    <dgm:pt modelId="{C1D2F17E-7F7E-49A8-9410-E482BCBD7AA7}" type="pres">
      <dgm:prSet presAssocID="{C095DF1C-4AB6-4C91-8355-74558A17B1F4}" presName="Child2Accent6" presStyleLbl="alignNode1" presStyleIdx="25" presStyleCnt="27"/>
      <dgm:spPr/>
    </dgm:pt>
    <dgm:pt modelId="{DACD0E78-E66E-4D4B-B590-F8B7A7F418DF}" type="pres">
      <dgm:prSet presAssocID="{C095DF1C-4AB6-4C91-8355-74558A17B1F4}" presName="Child2Accent7" presStyleLbl="alignNode1" presStyleIdx="26" presStyleCnt="27"/>
      <dgm:spPr/>
    </dgm:pt>
    <dgm:pt modelId="{7213C4D5-E222-4A13-A045-7EB497C47275}" type="pres">
      <dgm:prSet presAssocID="{C095DF1C-4AB6-4C91-8355-74558A17B1F4}" presName="Child2" presStyleLbl="revTx" presStyleIdx="1" presStyleCnt="2">
        <dgm:presLayoutVars>
          <dgm:chMax/>
          <dgm:chPref val="0"/>
          <dgm:bulletEnabled val="1"/>
        </dgm:presLayoutVars>
      </dgm:prSet>
      <dgm:spPr/>
    </dgm:pt>
  </dgm:ptLst>
  <dgm:cxnLst>
    <dgm:cxn modelId="{5F29F012-6837-4648-9100-A120C051A00D}" srcId="{900D3B64-CE6B-417C-AE78-1B00417829D1}" destId="{E2626F5D-2BE8-4DE4-ADB6-E67134104210}" srcOrd="0" destOrd="0" parTransId="{F3DCCDFA-5103-4D4E-8B5C-0CDF4CB2E66A}" sibTransId="{AD54F2E3-B5AA-47FA-8534-EDA77A694665}"/>
    <dgm:cxn modelId="{C3562977-926D-4C48-992A-2E78E4A074D9}" srcId="{E2626F5D-2BE8-4DE4-ADB6-E67134104210}" destId="{1D34D954-037E-4642-8893-3E6ECDE3A234}" srcOrd="0" destOrd="0" parTransId="{AA905633-8028-4800-A156-D695C487BE44}" sibTransId="{EE88B352-DAF3-4745-BA89-07C607E2DD0C}"/>
    <dgm:cxn modelId="{8C56A099-AE22-4F87-A16F-C36E923D300C}" type="presOf" srcId="{900D3B64-CE6B-417C-AE78-1B00417829D1}" destId="{F0F12EFC-0D89-41A2-BAC9-EC88C257E693}" srcOrd="0" destOrd="0" presId="urn:microsoft.com/office/officeart/2011/layout/ConvergingText"/>
    <dgm:cxn modelId="{D97ECDB7-9358-42E6-8008-705BC38C2B25}" type="presOf" srcId="{1D34D954-037E-4642-8893-3E6ECDE3A234}" destId="{E8276D34-DBB9-46C4-BD8E-5183FC064964}" srcOrd="0" destOrd="0" presId="urn:microsoft.com/office/officeart/2011/layout/ConvergingText"/>
    <dgm:cxn modelId="{239E32CE-BF48-482F-9D35-A3785AEE9DA0}" type="presOf" srcId="{C095DF1C-4AB6-4C91-8355-74558A17B1F4}" destId="{7213C4D5-E222-4A13-A045-7EB497C47275}" srcOrd="0" destOrd="0" presId="urn:microsoft.com/office/officeart/2011/layout/ConvergingText"/>
    <dgm:cxn modelId="{D504FBD2-108A-4F56-B8A0-AFC5E61FE02F}" srcId="{E2626F5D-2BE8-4DE4-ADB6-E67134104210}" destId="{C095DF1C-4AB6-4C91-8355-74558A17B1F4}" srcOrd="1" destOrd="0" parTransId="{E5860AF2-E2F1-4A47-89A6-7882075F6AD9}" sibTransId="{4BE440CA-078A-49EA-A4A7-8F4141B4F29D}"/>
    <dgm:cxn modelId="{CE81D6E7-0428-4DAB-B2D3-8D8FFCB89B6C}" type="presOf" srcId="{E2626F5D-2BE8-4DE4-ADB6-E67134104210}" destId="{1E7904BC-66A1-4336-AC30-45679D0B82C0}" srcOrd="0" destOrd="0" presId="urn:microsoft.com/office/officeart/2011/layout/ConvergingText"/>
    <dgm:cxn modelId="{70603A4A-57E3-4BA8-848D-F84B8A452579}" type="presParOf" srcId="{F0F12EFC-0D89-41A2-BAC9-EC88C257E693}" destId="{55E3806B-7FEA-47C7-8E68-4D9AB197B0BB}" srcOrd="0" destOrd="0" presId="urn:microsoft.com/office/officeart/2011/layout/ConvergingText"/>
    <dgm:cxn modelId="{23BE78A0-3183-41C7-B07C-6359393D6B89}" type="presParOf" srcId="{55E3806B-7FEA-47C7-8E68-4D9AB197B0BB}" destId="{F7DA372C-B0A2-490B-B2F2-3F0117F4A103}" srcOrd="0" destOrd="0" presId="urn:microsoft.com/office/officeart/2011/layout/ConvergingText"/>
    <dgm:cxn modelId="{CCD1961F-D1DD-4CCF-AE51-5F57ECDD974C}" type="presParOf" srcId="{55E3806B-7FEA-47C7-8E68-4D9AB197B0BB}" destId="{DA37D3BA-A311-4C8F-BD83-77FA86F35F78}" srcOrd="1" destOrd="0" presId="urn:microsoft.com/office/officeart/2011/layout/ConvergingText"/>
    <dgm:cxn modelId="{1FC63ED5-6E97-4B6F-95E4-A96BCE774FAC}" type="presParOf" srcId="{55E3806B-7FEA-47C7-8E68-4D9AB197B0BB}" destId="{EB9ABBBB-E614-453B-9D66-2EBF17B4BA8A}" srcOrd="2" destOrd="0" presId="urn:microsoft.com/office/officeart/2011/layout/ConvergingText"/>
    <dgm:cxn modelId="{AC1AB56F-CFF7-4B00-BF59-E873B2532FDE}" type="presParOf" srcId="{55E3806B-7FEA-47C7-8E68-4D9AB197B0BB}" destId="{FFDFE8ED-4018-429A-8453-CD9A984884BF}" srcOrd="3" destOrd="0" presId="urn:microsoft.com/office/officeart/2011/layout/ConvergingText"/>
    <dgm:cxn modelId="{87E40120-293D-4F04-823C-0DE9C26779A6}" type="presParOf" srcId="{55E3806B-7FEA-47C7-8E68-4D9AB197B0BB}" destId="{F0DF099E-0CBC-4A3C-8172-54A2B57B4954}" srcOrd="4" destOrd="0" presId="urn:microsoft.com/office/officeart/2011/layout/ConvergingText"/>
    <dgm:cxn modelId="{82778F29-16F9-4064-8FDE-D0DDBC6C8BCC}" type="presParOf" srcId="{55E3806B-7FEA-47C7-8E68-4D9AB197B0BB}" destId="{6EF7F038-043B-4720-92CD-B62464D929C5}" srcOrd="5" destOrd="0" presId="urn:microsoft.com/office/officeart/2011/layout/ConvergingText"/>
    <dgm:cxn modelId="{65F79913-4BCF-4F16-9E4A-664E938B1442}" type="presParOf" srcId="{55E3806B-7FEA-47C7-8E68-4D9AB197B0BB}" destId="{62F77949-D54C-4EAB-89F6-904217F008C1}" srcOrd="6" destOrd="0" presId="urn:microsoft.com/office/officeart/2011/layout/ConvergingText"/>
    <dgm:cxn modelId="{EF8F7768-F5AC-4CC4-93E0-4FD1821AF05F}" type="presParOf" srcId="{55E3806B-7FEA-47C7-8E68-4D9AB197B0BB}" destId="{A5F7EF59-589F-41C8-9BBC-E874AFF4951F}" srcOrd="7" destOrd="0" presId="urn:microsoft.com/office/officeart/2011/layout/ConvergingText"/>
    <dgm:cxn modelId="{49427B32-655E-4109-BD5E-D8771784B030}" type="presParOf" srcId="{55E3806B-7FEA-47C7-8E68-4D9AB197B0BB}" destId="{2EDC83AD-9EBF-4E11-8332-B7539C7643A4}" srcOrd="8" destOrd="0" presId="urn:microsoft.com/office/officeart/2011/layout/ConvergingText"/>
    <dgm:cxn modelId="{E164E289-9136-466B-B14E-249ACF49C1B2}" type="presParOf" srcId="{55E3806B-7FEA-47C7-8E68-4D9AB197B0BB}" destId="{F3859E70-C3DC-4FD6-B4BF-1520B29A7028}" srcOrd="9" destOrd="0" presId="urn:microsoft.com/office/officeart/2011/layout/ConvergingText"/>
    <dgm:cxn modelId="{C1473CBE-1B8C-4DBE-A724-9E7984FB0263}" type="presParOf" srcId="{55E3806B-7FEA-47C7-8E68-4D9AB197B0BB}" destId="{1E7904BC-66A1-4336-AC30-45679D0B82C0}" srcOrd="10" destOrd="0" presId="urn:microsoft.com/office/officeart/2011/layout/ConvergingText"/>
    <dgm:cxn modelId="{76C846E4-FA00-4B50-88A5-704EFC106EC1}" type="presParOf" srcId="{55E3806B-7FEA-47C7-8E68-4D9AB197B0BB}" destId="{9FA250A2-F05A-42E1-AD48-6373BB9A0CF2}" srcOrd="11" destOrd="0" presId="urn:microsoft.com/office/officeart/2011/layout/ConvergingText"/>
    <dgm:cxn modelId="{5ED9E351-EF1B-4F5A-88FE-C465FE24D0D3}" type="presParOf" srcId="{55E3806B-7FEA-47C7-8E68-4D9AB197B0BB}" destId="{CEBC0A34-8D73-47B5-B1CC-06BE0F7BF4E5}" srcOrd="12" destOrd="0" presId="urn:microsoft.com/office/officeart/2011/layout/ConvergingText"/>
    <dgm:cxn modelId="{B54D6E54-BB4C-4D7C-93E9-E64B5022A4B5}" type="presParOf" srcId="{55E3806B-7FEA-47C7-8E68-4D9AB197B0BB}" destId="{0AEF1AB9-1F2E-48E9-B32F-6443D26EC4DA}" srcOrd="13" destOrd="0" presId="urn:microsoft.com/office/officeart/2011/layout/ConvergingText"/>
    <dgm:cxn modelId="{D28805D2-BE4E-4CB1-AE56-A47967FE7D0C}" type="presParOf" srcId="{55E3806B-7FEA-47C7-8E68-4D9AB197B0BB}" destId="{622C8CC2-0AF6-46E5-8C03-37467949ABF0}" srcOrd="14" destOrd="0" presId="urn:microsoft.com/office/officeart/2011/layout/ConvergingText"/>
    <dgm:cxn modelId="{3ADE5707-03A9-4602-955E-E4D62E025AD7}" type="presParOf" srcId="{55E3806B-7FEA-47C7-8E68-4D9AB197B0BB}" destId="{0C51A8DD-DE26-4BC9-9BDF-252134B75F70}" srcOrd="15" destOrd="0" presId="urn:microsoft.com/office/officeart/2011/layout/ConvergingText"/>
    <dgm:cxn modelId="{A7AB3A7D-0010-4C45-99EC-46AEFE46CBF7}" type="presParOf" srcId="{55E3806B-7FEA-47C7-8E68-4D9AB197B0BB}" destId="{F8EB06BB-7588-46D0-93DB-D21B7BBA9ECB}" srcOrd="16" destOrd="0" presId="urn:microsoft.com/office/officeart/2011/layout/ConvergingText"/>
    <dgm:cxn modelId="{79097E4D-8AA3-4B4E-8E84-3376E1097C96}" type="presParOf" srcId="{55E3806B-7FEA-47C7-8E68-4D9AB197B0BB}" destId="{1A62EC23-9619-4FC3-AB4C-C1D7AF78C3CC}" srcOrd="17" destOrd="0" presId="urn:microsoft.com/office/officeart/2011/layout/ConvergingText"/>
    <dgm:cxn modelId="{4537BDCA-FF82-4BD9-8845-D836650E90B5}" type="presParOf" srcId="{55E3806B-7FEA-47C7-8E68-4D9AB197B0BB}" destId="{3C027A29-6AC5-414B-AA80-AA6F0688DE44}" srcOrd="18" destOrd="0" presId="urn:microsoft.com/office/officeart/2011/layout/ConvergingText"/>
    <dgm:cxn modelId="{A7B310D3-1670-4C4C-A0CB-7E79354F1268}" type="presParOf" srcId="{55E3806B-7FEA-47C7-8E68-4D9AB197B0BB}" destId="{AA37866F-87DA-4853-BB67-A213C1002C8A}" srcOrd="19" destOrd="0" presId="urn:microsoft.com/office/officeart/2011/layout/ConvergingText"/>
    <dgm:cxn modelId="{DB26A523-855C-4479-9BD9-426B44D2A61D}" type="presParOf" srcId="{55E3806B-7FEA-47C7-8E68-4D9AB197B0BB}" destId="{E8276D34-DBB9-46C4-BD8E-5183FC064964}" srcOrd="20" destOrd="0" presId="urn:microsoft.com/office/officeart/2011/layout/ConvergingText"/>
    <dgm:cxn modelId="{4EC64FEC-D2F4-45E0-B68F-E6AC7D6D03F5}" type="presParOf" srcId="{55E3806B-7FEA-47C7-8E68-4D9AB197B0BB}" destId="{D25AC1DE-41CE-4353-8688-1CC152D350D4}" srcOrd="21" destOrd="0" presId="urn:microsoft.com/office/officeart/2011/layout/ConvergingText"/>
    <dgm:cxn modelId="{984170F9-86DA-41A8-B459-DFB24700E25A}" type="presParOf" srcId="{55E3806B-7FEA-47C7-8E68-4D9AB197B0BB}" destId="{F0891B83-B7C9-4FE7-A5F0-542915EA9BCA}" srcOrd="22" destOrd="0" presId="urn:microsoft.com/office/officeart/2011/layout/ConvergingText"/>
    <dgm:cxn modelId="{95B3078E-53BD-4D64-89E6-64435FDB39C7}" type="presParOf" srcId="{55E3806B-7FEA-47C7-8E68-4D9AB197B0BB}" destId="{E9F300A2-A307-4A4D-83AE-7113568B0B37}" srcOrd="23" destOrd="0" presId="urn:microsoft.com/office/officeart/2011/layout/ConvergingText"/>
    <dgm:cxn modelId="{9F410074-8957-4444-B426-FAD0943D1013}" type="presParOf" srcId="{55E3806B-7FEA-47C7-8E68-4D9AB197B0BB}" destId="{FDB7BCDC-1C71-401C-BB3C-4DB15EE284DF}" srcOrd="24" destOrd="0" presId="urn:microsoft.com/office/officeart/2011/layout/ConvergingText"/>
    <dgm:cxn modelId="{A1AEE542-A620-4C24-8B78-DBE2703595EE}" type="presParOf" srcId="{55E3806B-7FEA-47C7-8E68-4D9AB197B0BB}" destId="{26E35C4F-B956-4F88-8741-3811371369F1}" srcOrd="25" destOrd="0" presId="urn:microsoft.com/office/officeart/2011/layout/ConvergingText"/>
    <dgm:cxn modelId="{7F3EB89E-0537-4FE9-9F2A-0F5932970E7F}" type="presParOf" srcId="{55E3806B-7FEA-47C7-8E68-4D9AB197B0BB}" destId="{C1D2F17E-7F7E-49A8-9410-E482BCBD7AA7}" srcOrd="26" destOrd="0" presId="urn:microsoft.com/office/officeart/2011/layout/ConvergingText"/>
    <dgm:cxn modelId="{B34172EF-D8DE-4F71-8C31-1B4F9BA0AFDE}" type="presParOf" srcId="{55E3806B-7FEA-47C7-8E68-4D9AB197B0BB}" destId="{DACD0E78-E66E-4D4B-B590-F8B7A7F418DF}" srcOrd="27" destOrd="0" presId="urn:microsoft.com/office/officeart/2011/layout/ConvergingText"/>
    <dgm:cxn modelId="{760754D9-72C6-45D4-ABC5-E1C6B3719F24}" type="presParOf" srcId="{55E3806B-7FEA-47C7-8E68-4D9AB197B0BB}" destId="{7213C4D5-E222-4A13-A045-7EB497C47275}" srcOrd="28"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a:glow rad="508000">
            <a:schemeClr val="bg1">
              <a:lumMod val="10000"/>
              <a:lumOff val="90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b="1" dirty="0">
              <a:latin typeface="Franklin Gothic Book" panose="020B0503020102020204" pitchFamily="34" charset="0"/>
            </a:rPr>
            <a:t>Workforce Development(WFD)</a:t>
          </a:r>
        </a:p>
        <a:p>
          <a:pPr lvl="0" defTabSz="533400">
            <a:lnSpc>
              <a:spcPct val="90000"/>
            </a:lnSpc>
            <a:spcBef>
              <a:spcPct val="0"/>
            </a:spcBef>
            <a:spcAft>
              <a:spcPct val="35000"/>
            </a:spcAft>
          </a:pPr>
          <a:r>
            <a:rPr lang="en-US" sz="1200" b="1" dirty="0">
              <a:latin typeface="Franklin Gothic Book" panose="020B0503020102020204" pitchFamily="34" charset="0"/>
            </a:rPr>
            <a:t> Fellowship Program</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pt>
    <dgm:pt modelId="{29B50C6F-3E57-4969-A76E-9E460CCE7CF8}" type="pres">
      <dgm:prSet presAssocID="{8A0A332F-9E9B-46DF-9B85-222CB056C452}" presName="sibTransLast" presStyleLbl="sibTrans2D1" presStyleIdx="1" presStyleCnt="2"/>
      <dgm:spPr/>
    </dgm:pt>
    <dgm:pt modelId="{5FC998E1-C185-4450-A1C3-7F37682FCA0E}" type="pres">
      <dgm:prSet presAssocID="{8A0A332F-9E9B-46DF-9B85-222CB056C452}" presName="connectorText" presStyleLbl="sibTrans2D1" presStyleIdx="1" presStyleCnt="2"/>
      <dgm:spPr/>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pt>
  </dgm:ptLst>
  <dgm:cxnLst>
    <dgm:cxn modelId="{07BBB620-18EC-4F14-BCF3-8DB4EF499038}" srcId="{8A0A332F-9E9B-46DF-9B85-222CB056C452}" destId="{E119F50F-2AF9-464D-BB76-9574A9690152}" srcOrd="1" destOrd="0" parTransId="{E6F9E26C-77C4-4348-A440-B714D5073717}" sibTransId="{5F849E0F-8369-413C-94F3-3179B8B2C92B}"/>
    <dgm:cxn modelId="{A4B0F72A-E9F2-41C5-BD0C-C30FA44A3C96}" srcId="{8A0A332F-9E9B-46DF-9B85-222CB056C452}" destId="{B516A8BF-29BE-450C-944C-6D32A7E4B07E}" srcOrd="2" destOrd="0" parTransId="{0AD309DA-741F-4451-BBB0-F534B63EB1E2}" sibTransId="{C3AF6637-01C1-49A1-A7AB-859C5CA14513}"/>
    <dgm:cxn modelId="{103BD232-A8EA-4B86-9066-13E7671804AE}" type="presOf" srcId="{E119F50F-2AF9-464D-BB76-9574A9690152}" destId="{03F6E36C-D6EC-475A-940D-36650AE7B87A}"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D250879B-5DBF-42B5-BD5D-1608F2E871E8}" type="presOf" srcId="{B516A8BF-29BE-450C-944C-6D32A7E4B07E}" destId="{32DB20CE-4B37-4106-A9CC-10E65CE422DC}"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67EECDB6-4385-4DED-A7D5-9C9CD9568578}" type="presOf" srcId="{8A0A332F-9E9B-46DF-9B85-222CB056C452}" destId="{4723D2D2-E8A3-495D-AF7B-C67C51811102}"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B719CDCD-A1D8-4FCD-B40F-56B5C8901297}" type="presOf" srcId="{5F849E0F-8369-413C-94F3-3179B8B2C92B}" destId="{5FC998E1-C185-4450-A1C3-7F37682FCA0E}" srcOrd="1" destOrd="0" presId="urn:microsoft.com/office/officeart/2005/8/layout/equation2"/>
    <dgm:cxn modelId="{03B15FF0-5CBB-4437-A0D0-A2A827FDD39E}" type="presOf" srcId="{6F3D072A-48A5-4054-8535-37C366710032}" destId="{834DE350-9FB9-4CE3-87E5-ABDB16995527}"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C28AF6-12A7-4F42-8ADC-4EC22368A0F1}"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DF155F8C-FCE5-4DEB-B595-F3A9FCD03606}">
      <dgm:prSet phldrT="[Text]" custT="1"/>
      <dgm:spPr/>
      <dgm:t>
        <a:bodyPr/>
        <a:lstStyle/>
        <a:p>
          <a:r>
            <a:rPr lang="en-US" sz="1100" dirty="0">
              <a:solidFill>
                <a:srgbClr val="F8F8F8"/>
              </a:solidFill>
            </a:rPr>
            <a:t>Guest Presentations</a:t>
          </a:r>
        </a:p>
      </dgm:t>
    </dgm:pt>
    <dgm:pt modelId="{04862F24-F67A-41B4-A465-F52206182890}" type="parTrans" cxnId="{729829C8-8160-4806-8FE3-CDEEE61359FB}">
      <dgm:prSet/>
      <dgm:spPr/>
      <dgm:t>
        <a:bodyPr/>
        <a:lstStyle/>
        <a:p>
          <a:endParaRPr lang="en-US"/>
        </a:p>
      </dgm:t>
    </dgm:pt>
    <dgm:pt modelId="{D751AB4C-1332-41D3-B7D5-B9E4E03E9B9C}" type="sibTrans" cxnId="{729829C8-8160-4806-8FE3-CDEEE61359FB}">
      <dgm:prSet/>
      <dgm:spPr/>
      <dgm:t>
        <a:bodyPr/>
        <a:lstStyle/>
        <a:p>
          <a:endParaRPr lang="en-US"/>
        </a:p>
      </dgm:t>
    </dgm:pt>
    <dgm:pt modelId="{3E48B8B8-1B9D-42D2-B155-DDC5E6F0AE88}">
      <dgm:prSet phldrT="[Text]" custT="1"/>
      <dgm:spPr/>
      <dgm:t>
        <a:bodyPr/>
        <a:lstStyle/>
        <a:p>
          <a:r>
            <a:rPr lang="en-US" sz="1100" dirty="0">
              <a:solidFill>
                <a:srgbClr val="F8F8F8"/>
              </a:solidFill>
            </a:rPr>
            <a:t>Independent Projects and Assignments</a:t>
          </a:r>
        </a:p>
      </dgm:t>
    </dgm:pt>
    <dgm:pt modelId="{D8E76EBB-9FBA-425E-A762-5F152242CE3A}" type="parTrans" cxnId="{5ED404BA-FA88-4408-AD62-CEF428EA680F}">
      <dgm:prSet/>
      <dgm:spPr/>
      <dgm:t>
        <a:bodyPr/>
        <a:lstStyle/>
        <a:p>
          <a:endParaRPr lang="en-US"/>
        </a:p>
      </dgm:t>
    </dgm:pt>
    <dgm:pt modelId="{AAC62C1C-0F5F-44FD-870F-9D0EEFD97CB4}" type="sibTrans" cxnId="{5ED404BA-FA88-4408-AD62-CEF428EA680F}">
      <dgm:prSet/>
      <dgm:spPr/>
      <dgm:t>
        <a:bodyPr/>
        <a:lstStyle/>
        <a:p>
          <a:endParaRPr lang="en-US"/>
        </a:p>
      </dgm:t>
    </dgm:pt>
    <dgm:pt modelId="{90688F79-8985-40A3-9ACD-E1CB92B20EA4}">
      <dgm:prSet phldrT="[Text]"/>
      <dgm:spPr/>
      <dgm:t>
        <a:bodyPr/>
        <a:lstStyle/>
        <a:p>
          <a:r>
            <a:rPr lang="en-US" u="sng" dirty="0"/>
            <a:t>Onboarding Program</a:t>
          </a:r>
        </a:p>
      </dgm:t>
    </dgm:pt>
    <dgm:pt modelId="{3706F521-226A-4EC1-8C95-B73675924AE3}" type="parTrans" cxnId="{9CB842D9-C72A-4763-84F6-DF7A88A119CA}">
      <dgm:prSet/>
      <dgm:spPr/>
      <dgm:t>
        <a:bodyPr/>
        <a:lstStyle/>
        <a:p>
          <a:endParaRPr lang="en-US"/>
        </a:p>
      </dgm:t>
    </dgm:pt>
    <dgm:pt modelId="{094A2000-2C41-4BBB-BB03-86877656CC04}" type="sibTrans" cxnId="{9CB842D9-C72A-4763-84F6-DF7A88A119CA}">
      <dgm:prSet/>
      <dgm:spPr/>
      <dgm:t>
        <a:bodyPr/>
        <a:lstStyle/>
        <a:p>
          <a:endParaRPr lang="en-US"/>
        </a:p>
      </dgm:t>
    </dgm:pt>
    <dgm:pt modelId="{C3352B68-6AE4-4864-8FC7-5B0BA30A9C19}">
      <dgm:prSet phldrT="[Text]" custT="1"/>
      <dgm:spPr/>
      <dgm:t>
        <a:bodyPr/>
        <a:lstStyle/>
        <a:p>
          <a:r>
            <a:rPr lang="en-US" sz="1050" dirty="0">
              <a:solidFill>
                <a:srgbClr val="F8F8F8"/>
              </a:solidFill>
            </a:rPr>
            <a:t>Workforce and Professional Development Lectures</a:t>
          </a:r>
        </a:p>
      </dgm:t>
    </dgm:pt>
    <dgm:pt modelId="{D0197375-1293-4390-A975-9D2CECAFC90A}" type="parTrans" cxnId="{A3A46EB9-D2C5-497C-B99C-090BD32B064F}">
      <dgm:prSet/>
      <dgm:spPr/>
      <dgm:t>
        <a:bodyPr/>
        <a:lstStyle/>
        <a:p>
          <a:endParaRPr lang="en-US"/>
        </a:p>
      </dgm:t>
    </dgm:pt>
    <dgm:pt modelId="{687D09D9-5A54-4A95-8A34-DC0140089343}" type="sibTrans" cxnId="{A3A46EB9-D2C5-497C-B99C-090BD32B064F}">
      <dgm:prSet/>
      <dgm:spPr/>
      <dgm:t>
        <a:bodyPr/>
        <a:lstStyle/>
        <a:p>
          <a:endParaRPr lang="en-US"/>
        </a:p>
      </dgm:t>
    </dgm:pt>
    <dgm:pt modelId="{86602503-C440-4017-88BA-0EDDD9A20797}" type="pres">
      <dgm:prSet presAssocID="{37C28AF6-12A7-4F42-8ADC-4EC22368A0F1}" presName="Name0" presStyleCnt="0">
        <dgm:presLayoutVars>
          <dgm:chMax val="4"/>
          <dgm:resizeHandles val="exact"/>
        </dgm:presLayoutVars>
      </dgm:prSet>
      <dgm:spPr/>
    </dgm:pt>
    <dgm:pt modelId="{42E08D31-B892-4ADE-BDA0-5C2434F4F3F9}" type="pres">
      <dgm:prSet presAssocID="{37C28AF6-12A7-4F42-8ADC-4EC22368A0F1}" presName="ellipse" presStyleLbl="trBgShp" presStyleIdx="0" presStyleCnt="1"/>
      <dgm:spPr/>
    </dgm:pt>
    <dgm:pt modelId="{C2324AD0-7A25-4B62-9245-E1D905B91815}" type="pres">
      <dgm:prSet presAssocID="{37C28AF6-12A7-4F42-8ADC-4EC22368A0F1}" presName="arrow1" presStyleLbl="fgShp" presStyleIdx="0" presStyleCnt="1"/>
      <dgm:spPr/>
    </dgm:pt>
    <dgm:pt modelId="{54BEC0D9-1810-46CE-AACE-9DB2B63A4FA0}" type="pres">
      <dgm:prSet presAssocID="{37C28AF6-12A7-4F42-8ADC-4EC22368A0F1}" presName="rectangle" presStyleLbl="revTx" presStyleIdx="0" presStyleCnt="1" custScaleY="75824" custLinFactNeighborX="0" custLinFactNeighborY="-6144">
        <dgm:presLayoutVars>
          <dgm:bulletEnabled val="1"/>
        </dgm:presLayoutVars>
      </dgm:prSet>
      <dgm:spPr/>
    </dgm:pt>
    <dgm:pt modelId="{A80A58B8-1C51-4332-A180-6663A007E276}" type="pres">
      <dgm:prSet presAssocID="{3E48B8B8-1B9D-42D2-B155-DDC5E6F0AE88}" presName="item1" presStyleLbl="node1" presStyleIdx="0" presStyleCnt="3">
        <dgm:presLayoutVars>
          <dgm:bulletEnabled val="1"/>
        </dgm:presLayoutVars>
      </dgm:prSet>
      <dgm:spPr/>
    </dgm:pt>
    <dgm:pt modelId="{FEEE4BC7-CB09-44ED-A50B-D93D113D5916}" type="pres">
      <dgm:prSet presAssocID="{C3352B68-6AE4-4864-8FC7-5B0BA30A9C19}" presName="item2" presStyleLbl="node1" presStyleIdx="1" presStyleCnt="3" custLinFactNeighborX="-2157" custLinFactNeighborY="-10655">
        <dgm:presLayoutVars>
          <dgm:bulletEnabled val="1"/>
        </dgm:presLayoutVars>
      </dgm:prSet>
      <dgm:spPr/>
    </dgm:pt>
    <dgm:pt modelId="{1FC18A90-9EF4-C144-BECA-4CDD3B39776E}" type="pres">
      <dgm:prSet presAssocID="{90688F79-8985-40A3-9ACD-E1CB92B20EA4}" presName="item3" presStyleLbl="node1" presStyleIdx="2" presStyleCnt="3">
        <dgm:presLayoutVars>
          <dgm:bulletEnabled val="1"/>
        </dgm:presLayoutVars>
      </dgm:prSet>
      <dgm:spPr/>
    </dgm:pt>
    <dgm:pt modelId="{C7305D55-243B-4C8D-B164-AE76108F2BD0}" type="pres">
      <dgm:prSet presAssocID="{37C28AF6-12A7-4F42-8ADC-4EC22368A0F1}" presName="funnel" presStyleLbl="trAlignAcc1" presStyleIdx="0" presStyleCnt="1"/>
      <dgm:spPr/>
    </dgm:pt>
  </dgm:ptLst>
  <dgm:cxnLst>
    <dgm:cxn modelId="{B2203A1C-7C7C-FE43-B016-BA88407BD73D}" type="presOf" srcId="{DF155F8C-FCE5-4DEB-B595-F3A9FCD03606}" destId="{1FC18A90-9EF4-C144-BECA-4CDD3B39776E}" srcOrd="0" destOrd="0" presId="urn:microsoft.com/office/officeart/2005/8/layout/funnel1"/>
    <dgm:cxn modelId="{33CF485B-B104-4084-94C4-67D152812FBB}" type="presOf" srcId="{3E48B8B8-1B9D-42D2-B155-DDC5E6F0AE88}" destId="{FEEE4BC7-CB09-44ED-A50B-D93D113D5916}" srcOrd="0" destOrd="0" presId="urn:microsoft.com/office/officeart/2005/8/layout/funnel1"/>
    <dgm:cxn modelId="{381D957C-0252-FF40-8EC7-88868CB90C67}" type="presOf" srcId="{90688F79-8985-40A3-9ACD-E1CB92B20EA4}" destId="{54BEC0D9-1810-46CE-AACE-9DB2B63A4FA0}" srcOrd="0" destOrd="0" presId="urn:microsoft.com/office/officeart/2005/8/layout/funnel1"/>
    <dgm:cxn modelId="{A3A46EB9-D2C5-497C-B99C-090BD32B064F}" srcId="{37C28AF6-12A7-4F42-8ADC-4EC22368A0F1}" destId="{C3352B68-6AE4-4864-8FC7-5B0BA30A9C19}" srcOrd="2" destOrd="0" parTransId="{D0197375-1293-4390-A975-9D2CECAFC90A}" sibTransId="{687D09D9-5A54-4A95-8A34-DC0140089343}"/>
    <dgm:cxn modelId="{5ED404BA-FA88-4408-AD62-CEF428EA680F}" srcId="{37C28AF6-12A7-4F42-8ADC-4EC22368A0F1}" destId="{3E48B8B8-1B9D-42D2-B155-DDC5E6F0AE88}" srcOrd="1" destOrd="0" parTransId="{D8E76EBB-9FBA-425E-A762-5F152242CE3A}" sibTransId="{AAC62C1C-0F5F-44FD-870F-9D0EEFD97CB4}"/>
    <dgm:cxn modelId="{729829C8-8160-4806-8FE3-CDEEE61359FB}" srcId="{37C28AF6-12A7-4F42-8ADC-4EC22368A0F1}" destId="{DF155F8C-FCE5-4DEB-B595-F3A9FCD03606}" srcOrd="0" destOrd="0" parTransId="{04862F24-F67A-41B4-A465-F52206182890}" sibTransId="{D751AB4C-1332-41D3-B7D5-B9E4E03E9B9C}"/>
    <dgm:cxn modelId="{AC9B76C8-FB2C-432A-BB4D-C4157BC53478}" type="presOf" srcId="{37C28AF6-12A7-4F42-8ADC-4EC22368A0F1}" destId="{86602503-C440-4017-88BA-0EDDD9A20797}" srcOrd="0" destOrd="0" presId="urn:microsoft.com/office/officeart/2005/8/layout/funnel1"/>
    <dgm:cxn modelId="{B3AF66D5-1252-48C4-A3B4-8ADD44362C41}" type="presOf" srcId="{C3352B68-6AE4-4864-8FC7-5B0BA30A9C19}" destId="{A80A58B8-1C51-4332-A180-6663A007E276}" srcOrd="0" destOrd="0" presId="urn:microsoft.com/office/officeart/2005/8/layout/funnel1"/>
    <dgm:cxn modelId="{9CB842D9-C72A-4763-84F6-DF7A88A119CA}" srcId="{37C28AF6-12A7-4F42-8ADC-4EC22368A0F1}" destId="{90688F79-8985-40A3-9ACD-E1CB92B20EA4}" srcOrd="3" destOrd="0" parTransId="{3706F521-226A-4EC1-8C95-B73675924AE3}" sibTransId="{094A2000-2C41-4BBB-BB03-86877656CC04}"/>
    <dgm:cxn modelId="{D09DC74E-E8B6-4A94-9904-5D221222D5E9}" type="presParOf" srcId="{86602503-C440-4017-88BA-0EDDD9A20797}" destId="{42E08D31-B892-4ADE-BDA0-5C2434F4F3F9}" srcOrd="0" destOrd="0" presId="urn:microsoft.com/office/officeart/2005/8/layout/funnel1"/>
    <dgm:cxn modelId="{BDC8FF46-D385-4836-BCE0-693955307115}" type="presParOf" srcId="{86602503-C440-4017-88BA-0EDDD9A20797}" destId="{C2324AD0-7A25-4B62-9245-E1D905B91815}" srcOrd="1" destOrd="0" presId="urn:microsoft.com/office/officeart/2005/8/layout/funnel1"/>
    <dgm:cxn modelId="{6153BC86-7472-45C4-8487-DC0064EE14E3}" type="presParOf" srcId="{86602503-C440-4017-88BA-0EDDD9A20797}" destId="{54BEC0D9-1810-46CE-AACE-9DB2B63A4FA0}" srcOrd="2" destOrd="0" presId="urn:microsoft.com/office/officeart/2005/8/layout/funnel1"/>
    <dgm:cxn modelId="{4B767573-451C-49B8-9CD8-ADC085FCFFE9}" type="presParOf" srcId="{86602503-C440-4017-88BA-0EDDD9A20797}" destId="{A80A58B8-1C51-4332-A180-6663A007E276}" srcOrd="3" destOrd="0" presId="urn:microsoft.com/office/officeart/2005/8/layout/funnel1"/>
    <dgm:cxn modelId="{464CA672-2F4A-44A1-A13B-6B46B3225B10}" type="presParOf" srcId="{86602503-C440-4017-88BA-0EDDD9A20797}" destId="{FEEE4BC7-CB09-44ED-A50B-D93D113D5916}" srcOrd="4" destOrd="0" presId="urn:microsoft.com/office/officeart/2005/8/layout/funnel1"/>
    <dgm:cxn modelId="{A80BE208-F297-0740-AFD5-4C16E7947304}" type="presParOf" srcId="{86602503-C440-4017-88BA-0EDDD9A20797}" destId="{1FC18A90-9EF4-C144-BECA-4CDD3B39776E}" srcOrd="5" destOrd="0" presId="urn:microsoft.com/office/officeart/2005/8/layout/funnel1"/>
    <dgm:cxn modelId="{BE92EF85-CC88-4EB2-AE1E-A1A565E472BC}" type="presParOf" srcId="{86602503-C440-4017-88BA-0EDDD9A20797}" destId="{C7305D55-243B-4C8D-B164-AE76108F2BD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A372C-B0A2-490B-B2F2-3F0117F4A103}">
      <dsp:nvSpPr>
        <dsp:cNvPr id="0" name=""/>
        <dsp:cNvSpPr/>
      </dsp:nvSpPr>
      <dsp:spPr>
        <a:xfrm>
          <a:off x="8146908" y="2232122"/>
          <a:ext cx="240604" cy="240600"/>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37D3BA-A311-4C8F-BD83-77FA86F35F78}">
      <dsp:nvSpPr>
        <dsp:cNvPr id="0" name=""/>
        <dsp:cNvSpPr/>
      </dsp:nvSpPr>
      <dsp:spPr>
        <a:xfrm>
          <a:off x="7705940" y="2232122"/>
          <a:ext cx="240604" cy="240600"/>
        </a:xfrm>
        <a:prstGeom prst="ellipse">
          <a:avLst/>
        </a:prstGeom>
        <a:solidFill>
          <a:schemeClr val="accent2">
            <a:hueOff val="-56043"/>
            <a:satOff val="-361"/>
            <a:lumOff val="-377"/>
            <a:alphaOff val="0"/>
          </a:schemeClr>
        </a:solidFill>
        <a:ln w="12700" cap="flat" cmpd="sng" algn="ctr">
          <a:solidFill>
            <a:schemeClr val="accent2">
              <a:hueOff val="-56043"/>
              <a:satOff val="-361"/>
              <a:lumOff val="-3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ABBBB-E614-453B-9D66-2EBF17B4BA8A}">
      <dsp:nvSpPr>
        <dsp:cNvPr id="0" name=""/>
        <dsp:cNvSpPr/>
      </dsp:nvSpPr>
      <dsp:spPr>
        <a:xfrm>
          <a:off x="7264973" y="2232122"/>
          <a:ext cx="240604" cy="240600"/>
        </a:xfrm>
        <a:prstGeom prst="ellipse">
          <a:avLst/>
        </a:prstGeom>
        <a:solidFill>
          <a:schemeClr val="accent2">
            <a:hueOff val="-112087"/>
            <a:satOff val="-722"/>
            <a:lumOff val="-754"/>
            <a:alphaOff val="0"/>
          </a:schemeClr>
        </a:solidFill>
        <a:ln w="12700" cap="flat" cmpd="sng" algn="ctr">
          <a:solidFill>
            <a:schemeClr val="accent2">
              <a:hueOff val="-112087"/>
              <a:satOff val="-722"/>
              <a:lumOff val="-7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FE8ED-4018-429A-8453-CD9A984884BF}">
      <dsp:nvSpPr>
        <dsp:cNvPr id="0" name=""/>
        <dsp:cNvSpPr/>
      </dsp:nvSpPr>
      <dsp:spPr>
        <a:xfrm>
          <a:off x="6824843" y="2232122"/>
          <a:ext cx="240604" cy="240600"/>
        </a:xfrm>
        <a:prstGeom prst="ellipse">
          <a:avLst/>
        </a:prstGeom>
        <a:solidFill>
          <a:schemeClr val="accent2">
            <a:hueOff val="-168130"/>
            <a:satOff val="-1083"/>
            <a:lumOff val="-1131"/>
            <a:alphaOff val="0"/>
          </a:schemeClr>
        </a:solidFill>
        <a:ln w="12700" cap="flat" cmpd="sng" algn="ctr">
          <a:solidFill>
            <a:schemeClr val="accent2">
              <a:hueOff val="-168130"/>
              <a:satOff val="-1083"/>
              <a:lumOff val="-1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F099E-0CBC-4A3C-8172-54A2B57B4954}">
      <dsp:nvSpPr>
        <dsp:cNvPr id="0" name=""/>
        <dsp:cNvSpPr/>
      </dsp:nvSpPr>
      <dsp:spPr>
        <a:xfrm>
          <a:off x="6383876" y="2232122"/>
          <a:ext cx="240604" cy="240600"/>
        </a:xfrm>
        <a:prstGeom prst="ellipse">
          <a:avLst/>
        </a:prstGeom>
        <a:solidFill>
          <a:schemeClr val="accent2">
            <a:hueOff val="-224173"/>
            <a:satOff val="-1444"/>
            <a:lumOff val="-1508"/>
            <a:alphaOff val="0"/>
          </a:schemeClr>
        </a:solidFill>
        <a:ln w="12700" cap="flat" cmpd="sng" algn="ctr">
          <a:solidFill>
            <a:schemeClr val="accent2">
              <a:hueOff val="-224173"/>
              <a:satOff val="-1444"/>
              <a:lumOff val="-15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7F038-043B-4720-92CD-B62464D929C5}">
      <dsp:nvSpPr>
        <dsp:cNvPr id="0" name=""/>
        <dsp:cNvSpPr/>
      </dsp:nvSpPr>
      <dsp:spPr>
        <a:xfrm>
          <a:off x="5702304" y="2111822"/>
          <a:ext cx="481208" cy="481596"/>
        </a:xfrm>
        <a:prstGeom prst="ellipse">
          <a:avLst/>
        </a:prstGeom>
        <a:solidFill>
          <a:schemeClr val="accent2">
            <a:hueOff val="-280217"/>
            <a:satOff val="-1805"/>
            <a:lumOff val="-1885"/>
            <a:alphaOff val="0"/>
          </a:schemeClr>
        </a:solidFill>
        <a:ln w="12700" cap="flat" cmpd="sng" algn="ctr">
          <a:solidFill>
            <a:schemeClr val="accent2">
              <a:hueOff val="-280217"/>
              <a:satOff val="-1805"/>
              <a:lumOff val="-18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77949-D54C-4EAB-89F6-904217F008C1}">
      <dsp:nvSpPr>
        <dsp:cNvPr id="0" name=""/>
        <dsp:cNvSpPr/>
      </dsp:nvSpPr>
      <dsp:spPr>
        <a:xfrm>
          <a:off x="7754564" y="1735093"/>
          <a:ext cx="240604" cy="240600"/>
        </a:xfrm>
        <a:prstGeom prst="ellipse">
          <a:avLst/>
        </a:prstGeom>
        <a:solidFill>
          <a:schemeClr val="accent2">
            <a:hueOff val="-336260"/>
            <a:satOff val="-2166"/>
            <a:lumOff val="-2262"/>
            <a:alphaOff val="0"/>
          </a:schemeClr>
        </a:solidFill>
        <a:ln w="12700" cap="flat" cmpd="sng" algn="ctr">
          <a:solidFill>
            <a:schemeClr val="accent2">
              <a:hueOff val="-336260"/>
              <a:satOff val="-2166"/>
              <a:lumOff val="-22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7EF59-589F-41C8-9BBC-E874AFF4951F}">
      <dsp:nvSpPr>
        <dsp:cNvPr id="0" name=""/>
        <dsp:cNvSpPr/>
      </dsp:nvSpPr>
      <dsp:spPr>
        <a:xfrm>
          <a:off x="7754564" y="2732713"/>
          <a:ext cx="240604" cy="240600"/>
        </a:xfrm>
        <a:prstGeom prst="ellipse">
          <a:avLst/>
        </a:prstGeom>
        <a:solidFill>
          <a:schemeClr val="accent2">
            <a:hueOff val="-392303"/>
            <a:satOff val="-2527"/>
            <a:lumOff val="-2640"/>
            <a:alphaOff val="0"/>
          </a:schemeClr>
        </a:solidFill>
        <a:ln w="12700" cap="flat" cmpd="sng" algn="ctr">
          <a:solidFill>
            <a:schemeClr val="accent2">
              <a:hueOff val="-392303"/>
              <a:satOff val="-2527"/>
              <a:lumOff val="-2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C83AD-9EBF-4E11-8332-B7539C7643A4}">
      <dsp:nvSpPr>
        <dsp:cNvPr id="0" name=""/>
        <dsp:cNvSpPr/>
      </dsp:nvSpPr>
      <dsp:spPr>
        <a:xfrm>
          <a:off x="7969180" y="1951158"/>
          <a:ext cx="240604" cy="240600"/>
        </a:xfrm>
        <a:prstGeom prst="ellipse">
          <a:avLst/>
        </a:prstGeom>
        <a:solidFill>
          <a:schemeClr val="accent2">
            <a:hueOff val="-448346"/>
            <a:satOff val="-2888"/>
            <a:lumOff val="-3017"/>
            <a:alphaOff val="0"/>
          </a:schemeClr>
        </a:solidFill>
        <a:ln w="12700" cap="flat" cmpd="sng" algn="ctr">
          <a:solidFill>
            <a:schemeClr val="accent2">
              <a:hueOff val="-448346"/>
              <a:satOff val="-2888"/>
              <a:lumOff val="-30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59E70-C3DC-4FD6-B4BF-1520B29A7028}">
      <dsp:nvSpPr>
        <dsp:cNvPr id="0" name=""/>
        <dsp:cNvSpPr/>
      </dsp:nvSpPr>
      <dsp:spPr>
        <a:xfrm>
          <a:off x="7983431" y="2517835"/>
          <a:ext cx="240604" cy="240600"/>
        </a:xfrm>
        <a:prstGeom prst="ellipse">
          <a:avLst/>
        </a:prstGeom>
        <a:solidFill>
          <a:schemeClr val="accent2">
            <a:hueOff val="-504390"/>
            <a:satOff val="-3249"/>
            <a:lumOff val="-3394"/>
            <a:alphaOff val="0"/>
          </a:schemeClr>
        </a:solidFill>
        <a:ln w="12700" cap="flat" cmpd="sng" algn="ctr">
          <a:solidFill>
            <a:schemeClr val="accent2">
              <a:hueOff val="-504390"/>
              <a:satOff val="-3249"/>
              <a:lumOff val="-3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7904BC-66A1-4336-AC30-45679D0B82C0}">
      <dsp:nvSpPr>
        <dsp:cNvPr id="0" name=""/>
        <dsp:cNvSpPr/>
      </dsp:nvSpPr>
      <dsp:spPr>
        <a:xfrm>
          <a:off x="3066558" y="1134383"/>
          <a:ext cx="2436220" cy="2436473"/>
        </a:xfrm>
        <a:prstGeom prst="ellipse">
          <a:avLst/>
        </a:prstGeom>
        <a:solidFill>
          <a:schemeClr val="accent2">
            <a:hueOff val="-560433"/>
            <a:satOff val="-3610"/>
            <a:lumOff val="-3771"/>
            <a:alphaOff val="0"/>
          </a:schemeClr>
        </a:solidFill>
        <a:ln w="12700" cap="flat" cmpd="sng" algn="ctr">
          <a:solidFill>
            <a:schemeClr val="accent2">
              <a:hueOff val="-560433"/>
              <a:satOff val="-3610"/>
              <a:lumOff val="-37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ADAC Fellowship Program</a:t>
          </a:r>
        </a:p>
      </dsp:txBody>
      <dsp:txXfrm>
        <a:off x="3423334" y="1491196"/>
        <a:ext cx="1722668" cy="1722847"/>
      </dsp:txXfrm>
    </dsp:sp>
    <dsp:sp modelId="{9FA250A2-F05A-42E1-AD48-6373BB9A0CF2}">
      <dsp:nvSpPr>
        <dsp:cNvPr id="0" name=""/>
        <dsp:cNvSpPr/>
      </dsp:nvSpPr>
      <dsp:spPr>
        <a:xfrm>
          <a:off x="2884638" y="926232"/>
          <a:ext cx="481208" cy="481596"/>
        </a:xfrm>
        <a:prstGeom prst="ellipse">
          <a:avLst/>
        </a:prstGeom>
        <a:solidFill>
          <a:schemeClr val="accent2">
            <a:hueOff val="-616476"/>
            <a:satOff val="-3971"/>
            <a:lumOff val="-4148"/>
            <a:alphaOff val="0"/>
          </a:schemeClr>
        </a:solidFill>
        <a:ln w="12700" cap="flat" cmpd="sng" algn="ctr">
          <a:solidFill>
            <a:schemeClr val="accent2">
              <a:hueOff val="-616476"/>
              <a:satOff val="-3971"/>
              <a:lumOff val="-41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BC0A34-8D73-47B5-B1CC-06BE0F7BF4E5}">
      <dsp:nvSpPr>
        <dsp:cNvPr id="0" name=""/>
        <dsp:cNvSpPr/>
      </dsp:nvSpPr>
      <dsp:spPr>
        <a:xfrm>
          <a:off x="2576129" y="672178"/>
          <a:ext cx="240604" cy="240600"/>
        </a:xfrm>
        <a:prstGeom prst="ellipse">
          <a:avLst/>
        </a:prstGeom>
        <a:solidFill>
          <a:schemeClr val="accent2">
            <a:hueOff val="-672520"/>
            <a:satOff val="-4332"/>
            <a:lumOff val="-4525"/>
            <a:alphaOff val="0"/>
          </a:schemeClr>
        </a:solidFill>
        <a:ln w="12700" cap="flat" cmpd="sng" algn="ctr">
          <a:solidFill>
            <a:schemeClr val="accent2">
              <a:hueOff val="-672520"/>
              <a:satOff val="-4332"/>
              <a:lumOff val="-45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F1AB9-1F2E-48E9-B32F-6443D26EC4DA}">
      <dsp:nvSpPr>
        <dsp:cNvPr id="0" name=""/>
        <dsp:cNvSpPr/>
      </dsp:nvSpPr>
      <dsp:spPr>
        <a:xfrm>
          <a:off x="2062225" y="672178"/>
          <a:ext cx="240604" cy="240600"/>
        </a:xfrm>
        <a:prstGeom prst="ellipse">
          <a:avLst/>
        </a:prstGeom>
        <a:solidFill>
          <a:schemeClr val="accent2">
            <a:hueOff val="-728563"/>
            <a:satOff val="-4694"/>
            <a:lumOff val="-4902"/>
            <a:alphaOff val="0"/>
          </a:schemeClr>
        </a:solidFill>
        <a:ln w="12700" cap="flat" cmpd="sng" algn="ctr">
          <a:solidFill>
            <a:schemeClr val="accent2">
              <a:hueOff val="-728563"/>
              <a:satOff val="-4694"/>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C8CC2-0AF6-46E5-8C03-37467949ABF0}">
      <dsp:nvSpPr>
        <dsp:cNvPr id="0" name=""/>
        <dsp:cNvSpPr/>
      </dsp:nvSpPr>
      <dsp:spPr>
        <a:xfrm>
          <a:off x="1548322" y="672178"/>
          <a:ext cx="240604" cy="240600"/>
        </a:xfrm>
        <a:prstGeom prst="ellipse">
          <a:avLst/>
        </a:prstGeom>
        <a:solidFill>
          <a:schemeClr val="accent2">
            <a:hueOff val="-784606"/>
            <a:satOff val="-5055"/>
            <a:lumOff val="-5279"/>
            <a:alphaOff val="0"/>
          </a:schemeClr>
        </a:solidFill>
        <a:ln w="12700" cap="flat" cmpd="sng" algn="ctr">
          <a:solidFill>
            <a:schemeClr val="accent2">
              <a:hueOff val="-784606"/>
              <a:satOff val="-5055"/>
              <a:lumOff val="-52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51A8DD-DE26-4BC9-9BDF-252134B75F70}">
      <dsp:nvSpPr>
        <dsp:cNvPr id="0" name=""/>
        <dsp:cNvSpPr/>
      </dsp:nvSpPr>
      <dsp:spPr>
        <a:xfrm>
          <a:off x="1034419" y="672178"/>
          <a:ext cx="240604" cy="240600"/>
        </a:xfrm>
        <a:prstGeom prst="ellipse">
          <a:avLst/>
        </a:prstGeom>
        <a:solidFill>
          <a:schemeClr val="accent2">
            <a:hueOff val="-840650"/>
            <a:satOff val="-5416"/>
            <a:lumOff val="-5656"/>
            <a:alphaOff val="0"/>
          </a:schemeClr>
        </a:solidFill>
        <a:ln w="12700" cap="flat" cmpd="sng" algn="ctr">
          <a:solidFill>
            <a:schemeClr val="accent2">
              <a:hueOff val="-840650"/>
              <a:satOff val="-5416"/>
              <a:lumOff val="-56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EB06BB-7588-46D0-93DB-D21B7BBA9ECB}">
      <dsp:nvSpPr>
        <dsp:cNvPr id="0" name=""/>
        <dsp:cNvSpPr/>
      </dsp:nvSpPr>
      <dsp:spPr>
        <a:xfrm>
          <a:off x="519677" y="672178"/>
          <a:ext cx="240604" cy="240600"/>
        </a:xfrm>
        <a:prstGeom prst="ellipse">
          <a:avLst/>
        </a:prstGeom>
        <a:solidFill>
          <a:schemeClr val="accent2">
            <a:hueOff val="-896693"/>
            <a:satOff val="-5777"/>
            <a:lumOff val="-6033"/>
            <a:alphaOff val="0"/>
          </a:schemeClr>
        </a:solidFill>
        <a:ln w="12700" cap="flat" cmpd="sng" algn="ctr">
          <a:solidFill>
            <a:schemeClr val="accent2">
              <a:hueOff val="-896693"/>
              <a:satOff val="-5777"/>
              <a:lumOff val="-60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2EC23-9619-4FC3-AB4C-C1D7AF78C3CC}">
      <dsp:nvSpPr>
        <dsp:cNvPr id="0" name=""/>
        <dsp:cNvSpPr/>
      </dsp:nvSpPr>
      <dsp:spPr>
        <a:xfrm>
          <a:off x="5774" y="672178"/>
          <a:ext cx="240604" cy="240600"/>
        </a:xfrm>
        <a:prstGeom prst="ellipse">
          <a:avLst/>
        </a:prstGeom>
        <a:solidFill>
          <a:schemeClr val="accent2">
            <a:hueOff val="-952736"/>
            <a:satOff val="-6138"/>
            <a:lumOff val="-6410"/>
            <a:alphaOff val="0"/>
          </a:schemeClr>
        </a:solidFill>
        <a:ln w="12700" cap="flat" cmpd="sng" algn="ctr">
          <a:solidFill>
            <a:schemeClr val="accent2">
              <a:hueOff val="-952736"/>
              <a:satOff val="-6138"/>
              <a:lumOff val="-64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76D34-DBB9-46C4-BD8E-5183FC064964}">
      <dsp:nvSpPr>
        <dsp:cNvPr id="0" name=""/>
        <dsp:cNvSpPr/>
      </dsp:nvSpPr>
      <dsp:spPr>
        <a:xfrm>
          <a:off x="12727" y="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0" kern="1200" dirty="0">
              <a:latin typeface="Franklin Gothic Book" panose="020B0503020102020204" pitchFamily="34" charset="0"/>
            </a:rPr>
            <a:t>Workforce Development (WFD) Fellowship Program</a:t>
          </a:r>
        </a:p>
      </dsp:txBody>
      <dsp:txXfrm>
        <a:off x="12727" y="0"/>
        <a:ext cx="2820180" cy="618912"/>
      </dsp:txXfrm>
    </dsp:sp>
    <dsp:sp modelId="{D25AC1DE-41CE-4353-8688-1CC152D350D4}">
      <dsp:nvSpPr>
        <dsp:cNvPr id="0" name=""/>
        <dsp:cNvSpPr/>
      </dsp:nvSpPr>
      <dsp:spPr>
        <a:xfrm>
          <a:off x="2884638" y="3277625"/>
          <a:ext cx="481208" cy="481596"/>
        </a:xfrm>
        <a:prstGeom prst="ellipse">
          <a:avLst/>
        </a:prstGeom>
        <a:solidFill>
          <a:schemeClr val="accent2">
            <a:hueOff val="-1120866"/>
            <a:satOff val="-7221"/>
            <a:lumOff val="-7542"/>
            <a:alphaOff val="0"/>
          </a:schemeClr>
        </a:solidFill>
        <a:ln w="12700" cap="flat" cmpd="sng" algn="ctr">
          <a:solidFill>
            <a:schemeClr val="accent2">
              <a:hueOff val="-1120866"/>
              <a:satOff val="-7221"/>
              <a:lumOff val="-75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91B83-B7C9-4FE7-A5F0-542915EA9BCA}">
      <dsp:nvSpPr>
        <dsp:cNvPr id="0" name=""/>
        <dsp:cNvSpPr/>
      </dsp:nvSpPr>
      <dsp:spPr>
        <a:xfrm>
          <a:off x="2576129" y="3767927"/>
          <a:ext cx="240604" cy="240600"/>
        </a:xfrm>
        <a:prstGeom prst="ellipse">
          <a:avLst/>
        </a:prstGeom>
        <a:solidFill>
          <a:schemeClr val="accent2">
            <a:hueOff val="-1176909"/>
            <a:satOff val="-7582"/>
            <a:lumOff val="-7919"/>
            <a:alphaOff val="0"/>
          </a:schemeClr>
        </a:solidFill>
        <a:ln w="12700" cap="flat" cmpd="sng" algn="ctr">
          <a:solidFill>
            <a:schemeClr val="accent2">
              <a:hueOff val="-1176909"/>
              <a:satOff val="-7582"/>
              <a:lumOff val="-7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F300A2-A307-4A4D-83AE-7113568B0B37}">
      <dsp:nvSpPr>
        <dsp:cNvPr id="0" name=""/>
        <dsp:cNvSpPr/>
      </dsp:nvSpPr>
      <dsp:spPr>
        <a:xfrm>
          <a:off x="2062225" y="3767927"/>
          <a:ext cx="240604" cy="240600"/>
        </a:xfrm>
        <a:prstGeom prst="ellipse">
          <a:avLst/>
        </a:prstGeom>
        <a:solidFill>
          <a:schemeClr val="accent2">
            <a:hueOff val="-1232953"/>
            <a:satOff val="-7943"/>
            <a:lumOff val="-8296"/>
            <a:alphaOff val="0"/>
          </a:schemeClr>
        </a:solidFill>
        <a:ln w="12700" cap="flat" cmpd="sng" algn="ctr">
          <a:solidFill>
            <a:schemeClr val="accent2">
              <a:hueOff val="-1232953"/>
              <a:satOff val="-7943"/>
              <a:lumOff val="-82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7BCDC-1C71-401C-BB3C-4DB15EE284DF}">
      <dsp:nvSpPr>
        <dsp:cNvPr id="0" name=""/>
        <dsp:cNvSpPr/>
      </dsp:nvSpPr>
      <dsp:spPr>
        <a:xfrm>
          <a:off x="1548322" y="3767927"/>
          <a:ext cx="240604" cy="240600"/>
        </a:xfrm>
        <a:prstGeom prst="ellipse">
          <a:avLst/>
        </a:prstGeom>
        <a:solidFill>
          <a:schemeClr val="accent2">
            <a:hueOff val="-1288996"/>
            <a:satOff val="-8304"/>
            <a:lumOff val="-8673"/>
            <a:alphaOff val="0"/>
          </a:schemeClr>
        </a:solidFill>
        <a:ln w="12700" cap="flat" cmpd="sng" algn="ctr">
          <a:solidFill>
            <a:schemeClr val="accent2">
              <a:hueOff val="-1288996"/>
              <a:satOff val="-8304"/>
              <a:lumOff val="-86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35C4F-B956-4F88-8741-3811371369F1}">
      <dsp:nvSpPr>
        <dsp:cNvPr id="0" name=""/>
        <dsp:cNvSpPr/>
      </dsp:nvSpPr>
      <dsp:spPr>
        <a:xfrm>
          <a:off x="1034419" y="3767927"/>
          <a:ext cx="240604" cy="240600"/>
        </a:xfrm>
        <a:prstGeom prst="ellipse">
          <a:avLst/>
        </a:prstGeom>
        <a:solidFill>
          <a:schemeClr val="accent2">
            <a:hueOff val="-1345039"/>
            <a:satOff val="-8665"/>
            <a:lumOff val="-9050"/>
            <a:alphaOff val="0"/>
          </a:schemeClr>
        </a:solidFill>
        <a:ln w="12700" cap="flat" cmpd="sng" algn="ctr">
          <a:solidFill>
            <a:schemeClr val="accent2">
              <a:hueOff val="-1345039"/>
              <a:satOff val="-8665"/>
              <a:lumOff val="-9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2F17E-7F7E-49A8-9410-E482BCBD7AA7}">
      <dsp:nvSpPr>
        <dsp:cNvPr id="0" name=""/>
        <dsp:cNvSpPr/>
      </dsp:nvSpPr>
      <dsp:spPr>
        <a:xfrm>
          <a:off x="519677" y="3767927"/>
          <a:ext cx="240604" cy="240600"/>
        </a:xfrm>
        <a:prstGeom prst="ellipse">
          <a:avLst/>
        </a:prstGeom>
        <a:solidFill>
          <a:schemeClr val="accent2">
            <a:hueOff val="-1401083"/>
            <a:satOff val="-9026"/>
            <a:lumOff val="-9427"/>
            <a:alphaOff val="0"/>
          </a:schemeClr>
        </a:solidFill>
        <a:ln w="12700" cap="flat" cmpd="sng" algn="ctr">
          <a:solidFill>
            <a:schemeClr val="accent2">
              <a:hueOff val="-1401083"/>
              <a:satOff val="-9026"/>
              <a:lumOff val="-94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D0E78-E66E-4D4B-B590-F8B7A7F418DF}">
      <dsp:nvSpPr>
        <dsp:cNvPr id="0" name=""/>
        <dsp:cNvSpPr/>
      </dsp:nvSpPr>
      <dsp:spPr>
        <a:xfrm>
          <a:off x="5774" y="3767927"/>
          <a:ext cx="240604" cy="240600"/>
        </a:xfrm>
        <a:prstGeom prst="ellipse">
          <a:avLst/>
        </a:prstGeom>
        <a:solidFill>
          <a:schemeClr val="accent2">
            <a:hueOff val="-1457126"/>
            <a:satOff val="-9387"/>
            <a:lumOff val="-9804"/>
            <a:alphaOff val="0"/>
          </a:schemeClr>
        </a:solidFill>
        <a:ln w="12700" cap="flat" cmpd="sng" algn="ctr">
          <a:solidFill>
            <a:schemeClr val="accent2">
              <a:hueOff val="-1457126"/>
              <a:satOff val="-938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3C4D5-E222-4A13-A045-7EB497C47275}">
      <dsp:nvSpPr>
        <dsp:cNvPr id="0" name=""/>
        <dsp:cNvSpPr/>
      </dsp:nvSpPr>
      <dsp:spPr>
        <a:xfrm>
          <a:off x="4097" y="314664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889000">
            <a:lnSpc>
              <a:spcPct val="90000"/>
            </a:lnSpc>
            <a:spcBef>
              <a:spcPct val="0"/>
            </a:spcBef>
            <a:spcAft>
              <a:spcPct val="35000"/>
            </a:spcAft>
            <a:buNone/>
          </a:pPr>
          <a:r>
            <a:rPr lang="en-US" sz="2000" b="0" kern="1200" dirty="0">
              <a:latin typeface="Franklin Gothic Book" panose="020B0503020102020204" pitchFamily="34" charset="0"/>
            </a:rPr>
            <a:t>Integrated Minority Serving Institute (MSI)/Arctic Summer Internship Program (ASIP) </a:t>
          </a:r>
        </a:p>
      </dsp:txBody>
      <dsp:txXfrm>
        <a:off x="4097" y="3146640"/>
        <a:ext cx="2820180" cy="618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415589" y="782"/>
          <a:ext cx="1264604" cy="13054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Franklin Gothic Book" panose="020B0503020102020204" pitchFamily="34" charset="0"/>
            </a:rPr>
            <a:t>MSI/ASIP Program</a:t>
          </a:r>
        </a:p>
      </dsp:txBody>
      <dsp:txXfrm>
        <a:off x="600786" y="191960"/>
        <a:ext cx="894210" cy="923086"/>
      </dsp:txXfrm>
    </dsp:sp>
    <dsp:sp modelId="{834DE350-9FB9-4CE3-87E5-ABDB16995527}">
      <dsp:nvSpPr>
        <dsp:cNvPr id="0" name=""/>
        <dsp:cNvSpPr/>
      </dsp:nvSpPr>
      <dsp:spPr>
        <a:xfrm>
          <a:off x="741074" y="1392133"/>
          <a:ext cx="613633" cy="61363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822411" y="1626786"/>
        <a:ext cx="450959" cy="144327"/>
      </dsp:txXfrm>
    </dsp:sp>
    <dsp:sp modelId="{03F6E36C-D6EC-475A-940D-36650AE7B87A}">
      <dsp:nvSpPr>
        <dsp:cNvPr id="0" name=""/>
        <dsp:cNvSpPr/>
      </dsp:nvSpPr>
      <dsp:spPr>
        <a:xfrm>
          <a:off x="395763" y="2091676"/>
          <a:ext cx="1304257" cy="130062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latin typeface="Franklin Gothic Book" panose="020B0503020102020204" pitchFamily="34" charset="0"/>
            </a:rPr>
            <a:t>Workforce Development(WFD)</a:t>
          </a:r>
        </a:p>
        <a:p>
          <a:pPr lvl="0" algn="ctr" defTabSz="533400">
            <a:lnSpc>
              <a:spcPct val="90000"/>
            </a:lnSpc>
            <a:spcBef>
              <a:spcPct val="0"/>
            </a:spcBef>
            <a:spcAft>
              <a:spcPct val="35000"/>
            </a:spcAft>
            <a:buNone/>
          </a:pPr>
          <a:r>
            <a:rPr lang="en-US" sz="1200" b="1" kern="1200" dirty="0">
              <a:latin typeface="Franklin Gothic Book" panose="020B0503020102020204" pitchFamily="34" charset="0"/>
            </a:rPr>
            <a:t> Fellowship Program</a:t>
          </a:r>
        </a:p>
      </dsp:txBody>
      <dsp:txXfrm>
        <a:off x="586767" y="2282149"/>
        <a:ext cx="922249" cy="919682"/>
      </dsp:txXfrm>
    </dsp:sp>
    <dsp:sp modelId="{29B50C6F-3E57-4969-A76E-9E460CCE7CF8}">
      <dsp:nvSpPr>
        <dsp:cNvPr id="0" name=""/>
        <dsp:cNvSpPr/>
      </dsp:nvSpPr>
      <dsp:spPr>
        <a:xfrm>
          <a:off x="1858719" y="1499757"/>
          <a:ext cx="336440" cy="39357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858719" y="1578471"/>
        <a:ext cx="235508" cy="236144"/>
      </dsp:txXfrm>
    </dsp:sp>
    <dsp:sp modelId="{32DB20CE-4B37-4106-A9CC-10E65CE422DC}">
      <dsp:nvSpPr>
        <dsp:cNvPr id="0" name=""/>
        <dsp:cNvSpPr/>
      </dsp:nvSpPr>
      <dsp:spPr>
        <a:xfrm>
          <a:off x="2334814" y="894672"/>
          <a:ext cx="1530508" cy="16037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Franklin Gothic Book" panose="020B0503020102020204" pitchFamily="34" charset="0"/>
            </a:rPr>
            <a:t>ADAC Education Program</a:t>
          </a:r>
        </a:p>
      </dsp:txBody>
      <dsp:txXfrm>
        <a:off x="2558952" y="1129535"/>
        <a:ext cx="1082232" cy="1134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8D31-B892-4ADE-BDA0-5C2434F4F3F9}">
      <dsp:nvSpPr>
        <dsp:cNvPr id="0" name=""/>
        <dsp:cNvSpPr/>
      </dsp:nvSpPr>
      <dsp:spPr>
        <a:xfrm>
          <a:off x="1056170" y="219192"/>
          <a:ext cx="3401314" cy="1181231"/>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24AD0-7A25-4B62-9245-E1D905B91815}">
      <dsp:nvSpPr>
        <dsp:cNvPr id="0" name=""/>
        <dsp:cNvSpPr/>
      </dsp:nvSpPr>
      <dsp:spPr>
        <a:xfrm>
          <a:off x="2432516" y="3111628"/>
          <a:ext cx="659169" cy="421868"/>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EC0D9-1810-46CE-AACE-9DB2B63A4FA0}">
      <dsp:nvSpPr>
        <dsp:cNvPr id="0" name=""/>
        <dsp:cNvSpPr/>
      </dsp:nvSpPr>
      <dsp:spPr>
        <a:xfrm>
          <a:off x="1180094" y="3496140"/>
          <a:ext cx="3164013" cy="599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u="sng" kern="1200" dirty="0"/>
            <a:t>Onboarding Program</a:t>
          </a:r>
        </a:p>
      </dsp:txBody>
      <dsp:txXfrm>
        <a:off x="1180094" y="3496140"/>
        <a:ext cx="3164013" cy="599770"/>
      </dsp:txXfrm>
    </dsp:sp>
    <dsp:sp modelId="{A80A58B8-1C51-4332-A180-6663A007E276}">
      <dsp:nvSpPr>
        <dsp:cNvPr id="0" name=""/>
        <dsp:cNvSpPr/>
      </dsp:nvSpPr>
      <dsp:spPr>
        <a:xfrm>
          <a:off x="2292772" y="1491653"/>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solidFill>
                <a:srgbClr val="F8F8F8"/>
              </a:solidFill>
            </a:rPr>
            <a:t>Workforce and Professional Development Lectures</a:t>
          </a:r>
        </a:p>
      </dsp:txBody>
      <dsp:txXfrm>
        <a:off x="2466532" y="1665413"/>
        <a:ext cx="838985" cy="838985"/>
      </dsp:txXfrm>
    </dsp:sp>
    <dsp:sp modelId="{FEEE4BC7-CB09-44ED-A50B-D93D113D5916}">
      <dsp:nvSpPr>
        <dsp:cNvPr id="0" name=""/>
        <dsp:cNvSpPr/>
      </dsp:nvSpPr>
      <dsp:spPr>
        <a:xfrm>
          <a:off x="1418169" y="475088"/>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8F8F8"/>
              </a:solidFill>
            </a:rPr>
            <a:t>Independent Projects and Assignments</a:t>
          </a:r>
        </a:p>
      </dsp:txBody>
      <dsp:txXfrm>
        <a:off x="1591929" y="648848"/>
        <a:ext cx="838985" cy="838985"/>
      </dsp:txXfrm>
    </dsp:sp>
    <dsp:sp modelId="{1FC18A90-9EF4-C144-BECA-4CDD3B39776E}">
      <dsp:nvSpPr>
        <dsp:cNvPr id="0" name=""/>
        <dsp:cNvSpPr/>
      </dsp:nvSpPr>
      <dsp:spPr>
        <a:xfrm>
          <a:off x="2656633" y="314640"/>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8F8F8"/>
              </a:solidFill>
            </a:rPr>
            <a:t>Guest Presentations</a:t>
          </a:r>
        </a:p>
      </dsp:txBody>
      <dsp:txXfrm>
        <a:off x="2830393" y="488400"/>
        <a:ext cx="838985" cy="838985"/>
      </dsp:txXfrm>
    </dsp:sp>
    <dsp:sp modelId="{C7305D55-243B-4C8D-B164-AE76108F2BD0}">
      <dsp:nvSpPr>
        <dsp:cNvPr id="0" name=""/>
        <dsp:cNvSpPr/>
      </dsp:nvSpPr>
      <dsp:spPr>
        <a:xfrm>
          <a:off x="916426" y="74175"/>
          <a:ext cx="3691349" cy="2953079"/>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10/6/21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10/6/21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15</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9292" y="2120712"/>
            <a:ext cx="7619750" cy="1484850"/>
          </a:xfrm>
        </p:spPr>
        <p:txBody>
          <a:bodyPr>
            <a:normAutofit fontScale="90000"/>
          </a:bodyPr>
          <a:lstStyle/>
          <a:p>
            <a:br>
              <a:rPr lang="en-US" sz="3600" dirty="0"/>
            </a:br>
            <a:r>
              <a:rPr lang="en-US" sz="3600" dirty="0"/>
              <a:t>ADAC Program Year 7: </a:t>
            </a:r>
            <a:r>
              <a:rPr lang="en-US" sz="3600" i="1" dirty="0"/>
              <a:t>Customers &amp; Partners Roundtable </a:t>
            </a:r>
            <a:br>
              <a:rPr lang="en-US" sz="3600" dirty="0"/>
            </a:br>
            <a:r>
              <a:rPr lang="en-US" sz="2700" dirty="0"/>
              <a:t>October 7, 2021</a:t>
            </a:r>
            <a:br>
              <a:rPr lang="en-US" sz="3600" dirty="0"/>
            </a:br>
            <a:r>
              <a:rPr lang="en-US" sz="3100" b="1" dirty="0">
                <a:solidFill>
                  <a:schemeClr val="accent1">
                    <a:lumMod val="60000"/>
                    <a:lumOff val="40000"/>
                  </a:schemeClr>
                </a:solidFill>
              </a:rPr>
              <a:t>ADAC’s Education Programs</a:t>
            </a:r>
            <a:endParaRPr lang="en-US" sz="3000" b="1" i="1" dirty="0">
              <a:solidFill>
                <a:schemeClr val="accent1">
                  <a:lumMod val="60000"/>
                  <a:lumOff val="40000"/>
                </a:schemeClr>
              </a:solidFill>
            </a:endParaRPr>
          </a:p>
        </p:txBody>
      </p:sp>
      <p:sp>
        <p:nvSpPr>
          <p:cNvPr id="4" name="Text Placeholder 3"/>
          <p:cNvSpPr>
            <a:spLocks noGrp="1"/>
          </p:cNvSpPr>
          <p:nvPr>
            <p:ph type="body" sz="quarter" idx="10"/>
          </p:nvPr>
        </p:nvSpPr>
        <p:spPr>
          <a:xfrm>
            <a:off x="1495300" y="3994863"/>
            <a:ext cx="7112672" cy="745303"/>
          </a:xfrm>
        </p:spPr>
        <p:txBody>
          <a:bodyPr>
            <a:normAutofit/>
          </a:bodyPr>
          <a:lstStyle/>
          <a:p>
            <a:r>
              <a:rPr lang="en-US" sz="1900" i="1" dirty="0" err="1">
                <a:solidFill>
                  <a:schemeClr val="tx2"/>
                </a:solidFill>
              </a:rPr>
              <a:t>Ellee</a:t>
            </a:r>
            <a:r>
              <a:rPr lang="en-US" sz="1900" i="1" dirty="0">
                <a:solidFill>
                  <a:schemeClr val="tx2"/>
                </a:solidFill>
              </a:rPr>
              <a:t> Matthews, ADAC Education &amp; Administrative Manager</a:t>
            </a:r>
          </a:p>
        </p:txBody>
      </p:sp>
      <p:pic>
        <p:nvPicPr>
          <p:cNvPr id="5" name="Picture 4"/>
          <p:cNvPicPr>
            <a:picLocks noChangeAspect="1"/>
          </p:cNvPicPr>
          <p:nvPr/>
        </p:nvPicPr>
        <p:blipFill rotWithShape="1">
          <a:blip r:embed="rId2"/>
          <a:srcRect t="16878" r="13270" b="12041"/>
          <a:stretch/>
        </p:blipFill>
        <p:spPr>
          <a:xfrm>
            <a:off x="8930112" y="2522975"/>
            <a:ext cx="2808782" cy="1702184"/>
          </a:xfrm>
          <a:prstGeom prst="rect">
            <a:avLst/>
          </a:prstGeom>
          <a:ln w="19050">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508419"/>
            <a:ext cx="2807208" cy="1872201"/>
          </a:xfrm>
          <a:prstGeom prst="rect">
            <a:avLst/>
          </a:prstGeom>
          <a:ln w="19050">
            <a:solidFill>
              <a:schemeClr val="tx1"/>
            </a:solidFill>
          </a:ln>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7"/>
            <a:ext cx="10713121" cy="1037138"/>
          </a:xfrm>
        </p:spPr>
        <p:txBody>
          <a:bodyPr>
            <a:normAutofit/>
          </a:bodyPr>
          <a:lstStyle/>
          <a:p>
            <a:r>
              <a:rPr lang="en-US" sz="3600" dirty="0"/>
              <a:t>ADAC Education Program: </a:t>
            </a:r>
            <a:r>
              <a:rPr lang="en-US" sz="3600" i="1" dirty="0"/>
              <a:t>Structure</a:t>
            </a:r>
            <a:endParaRPr lang="en-US" sz="2700" i="1" dirty="0">
              <a:solidFill>
                <a:srgbClr val="FFFF00"/>
              </a:solidFill>
            </a:endParaRPr>
          </a:p>
        </p:txBody>
      </p:sp>
      <p:sp>
        <p:nvSpPr>
          <p:cNvPr id="3" name="Content Placeholder 2"/>
          <p:cNvSpPr>
            <a:spLocks noGrp="1"/>
          </p:cNvSpPr>
          <p:nvPr>
            <p:ph idx="4294967295"/>
          </p:nvPr>
        </p:nvSpPr>
        <p:spPr>
          <a:xfrm>
            <a:off x="419238" y="1840999"/>
            <a:ext cx="2082224" cy="2436711"/>
          </a:xfrm>
        </p:spPr>
        <p:txBody>
          <a:bodyPr>
            <a:normAutofit fontScale="92500" lnSpcReduction="10000"/>
          </a:bodyPr>
          <a:lstStyle/>
          <a:p>
            <a:pPr marL="0" indent="0">
              <a:buNone/>
            </a:pPr>
            <a:r>
              <a:rPr lang="en-US" dirty="0"/>
              <a:t>The ADAC Education Program is comprised of two major components:</a:t>
            </a:r>
          </a:p>
          <a:p>
            <a:pPr marL="0" indent="0">
              <a:buNone/>
            </a:pPr>
            <a:endParaRPr lang="en-US" dirty="0"/>
          </a:p>
        </p:txBody>
      </p:sp>
      <p:graphicFrame>
        <p:nvGraphicFramePr>
          <p:cNvPr id="6" name="Content Placeholder 3"/>
          <p:cNvGraphicFramePr>
            <a:graphicFrameLocks/>
          </p:cNvGraphicFramePr>
          <p:nvPr/>
        </p:nvGraphicFramePr>
        <p:xfrm>
          <a:off x="3309834" y="1516375"/>
          <a:ext cx="8391610" cy="4059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CF82-A014-D648-80C7-D17CF5345A31}"/>
              </a:ext>
            </a:extLst>
          </p:cNvPr>
          <p:cNvSpPr>
            <a:spLocks noGrp="1"/>
          </p:cNvSpPr>
          <p:nvPr>
            <p:ph type="title"/>
          </p:nvPr>
        </p:nvSpPr>
        <p:spPr>
          <a:xfrm>
            <a:off x="838200" y="2485915"/>
            <a:ext cx="10515600" cy="2852737"/>
          </a:xfrm>
        </p:spPr>
        <p:txBody>
          <a:bodyPr/>
          <a:lstStyle/>
          <a:p>
            <a:r>
              <a:rPr lang="en-US" b="0" dirty="0"/>
              <a:t>ADAC’s Workforce Development (WFD) Fellowship Program</a:t>
            </a:r>
            <a:br>
              <a:rPr lang="en-US" b="0" dirty="0"/>
            </a:br>
            <a:endParaRPr lang="en-US" dirty="0"/>
          </a:p>
        </p:txBody>
      </p:sp>
      <p:sp>
        <p:nvSpPr>
          <p:cNvPr id="5" name="Rectangle 4">
            <a:extLst>
              <a:ext uri="{FF2B5EF4-FFF2-40B4-BE49-F238E27FC236}">
                <a16:creationId xmlns:a16="http://schemas.microsoft.com/office/drawing/2014/main" id="{E66590B8-8B97-4F45-B763-623BA12EF80E}"/>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810511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892281"/>
            <a:ext cx="5120114" cy="1460812"/>
          </a:xfrm>
        </p:spPr>
        <p:txBody>
          <a:bodyPr vert="horz" lIns="91440" tIns="45720" rIns="91440" bIns="45720" rtlCol="0" anchor="ctr">
            <a:normAutofit fontScale="90000"/>
          </a:bodyPr>
          <a:lstStyle/>
          <a:p>
            <a:r>
              <a:rPr lang="en-US" sz="3200" dirty="0">
                <a:latin typeface="+mj-lt"/>
              </a:rPr>
              <a:t>ADAC’s Workforce Development (WFD) Fellowship Program</a:t>
            </a:r>
            <a:br>
              <a:rPr lang="en-US" sz="3200" dirty="0">
                <a:latin typeface="+mj-lt"/>
              </a:rPr>
            </a:br>
            <a:endParaRPr lang="en-US" sz="3200" i="1" dirty="0">
              <a:latin typeface="+mj-lt"/>
            </a:endParaRPr>
          </a:p>
        </p:txBody>
      </p:sp>
      <p:cxnSp>
        <p:nvCxnSpPr>
          <p:cNvPr id="13" name="Straight Arrow Connector 12">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4294967295"/>
          </p:nvPr>
        </p:nvSpPr>
        <p:spPr>
          <a:xfrm>
            <a:off x="655321" y="2575034"/>
            <a:ext cx="5120113" cy="2815111"/>
          </a:xfrm>
        </p:spPr>
        <p:txBody>
          <a:bodyPr vert="horz" lIns="91440" tIns="45720" rIns="91440" bIns="45720" rtlCol="0">
            <a:normAutofit lnSpcReduction="10000"/>
          </a:bodyPr>
          <a:lstStyle/>
          <a:p>
            <a:pPr>
              <a:lnSpc>
                <a:spcPct val="90000"/>
              </a:lnSpc>
            </a:pPr>
            <a:r>
              <a:rPr lang="en-US" sz="2400" u="sng" dirty="0">
                <a:latin typeface="+mn-lt"/>
              </a:rPr>
              <a:t>Project Principal Investigator</a:t>
            </a:r>
            <a:r>
              <a:rPr lang="en-US" sz="2400" dirty="0">
                <a:latin typeface="+mn-lt"/>
              </a:rPr>
              <a:t>: </a:t>
            </a:r>
            <a:r>
              <a:rPr lang="en-US" sz="2400" dirty="0" err="1">
                <a:latin typeface="+mn-lt"/>
              </a:rPr>
              <a:t>Ellee</a:t>
            </a:r>
            <a:r>
              <a:rPr lang="en-US" sz="2400" dirty="0">
                <a:latin typeface="+mn-lt"/>
              </a:rPr>
              <a:t> Matthews (UAA)</a:t>
            </a:r>
          </a:p>
          <a:p>
            <a:pPr marL="0" indent="0">
              <a:lnSpc>
                <a:spcPct val="90000"/>
              </a:lnSpc>
              <a:buNone/>
            </a:pPr>
            <a:endParaRPr lang="en-US" sz="2400" dirty="0">
              <a:latin typeface="+mn-lt"/>
            </a:endParaRPr>
          </a:p>
          <a:p>
            <a:pPr>
              <a:lnSpc>
                <a:spcPct val="90000"/>
              </a:lnSpc>
            </a:pPr>
            <a:r>
              <a:rPr lang="en-US" sz="2400" u="sng" dirty="0">
                <a:latin typeface="+mn-lt"/>
              </a:rPr>
              <a:t>Lead Institution</a:t>
            </a:r>
            <a:r>
              <a:rPr lang="en-US" sz="2400" dirty="0">
                <a:latin typeface="+mn-lt"/>
              </a:rPr>
              <a:t>: University of Alaska Anchorage (UAA)</a:t>
            </a:r>
          </a:p>
          <a:p>
            <a:pPr marL="0" indent="0">
              <a:lnSpc>
                <a:spcPct val="90000"/>
              </a:lnSpc>
              <a:buNone/>
            </a:pPr>
            <a:endParaRPr lang="en-US" sz="2400" dirty="0">
              <a:latin typeface="+mn-lt"/>
            </a:endParaRPr>
          </a:p>
          <a:p>
            <a:pPr>
              <a:lnSpc>
                <a:spcPct val="90000"/>
              </a:lnSpc>
            </a:pPr>
            <a:r>
              <a:rPr lang="en-US" sz="2400" u="sng" dirty="0">
                <a:latin typeface="+mn-lt"/>
              </a:rPr>
              <a:t>Supporting Team</a:t>
            </a:r>
            <a:r>
              <a:rPr lang="en-US" sz="2400" dirty="0">
                <a:latin typeface="+mn-lt"/>
              </a:rPr>
              <a:t>: Jeff Libby and Jason Roe</a:t>
            </a:r>
          </a:p>
          <a:p>
            <a:pPr>
              <a:lnSpc>
                <a:spcPct val="90000"/>
              </a:lnSpc>
            </a:pPr>
            <a:endParaRPr lang="en-US" sz="1800" dirty="0">
              <a:latin typeface="+mn-lt"/>
            </a:endParaRPr>
          </a:p>
        </p:txBody>
      </p:sp>
      <p:pic>
        <p:nvPicPr>
          <p:cNvPr id="8" name="Picture 7" descr="Two people looking at a computer screen&#10;&#10;Description automatically generated with medium confidence">
            <a:extLst>
              <a:ext uri="{FF2B5EF4-FFF2-40B4-BE49-F238E27FC236}">
                <a16:creationId xmlns:a16="http://schemas.microsoft.com/office/drawing/2014/main" id="{4A559D30-AE6C-EB44-AAB7-52180D96B1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77" r="29276"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9" name="Rectangle 8">
            <a:extLst>
              <a:ext uri="{FF2B5EF4-FFF2-40B4-BE49-F238E27FC236}">
                <a16:creationId xmlns:a16="http://schemas.microsoft.com/office/drawing/2014/main" id="{372E489D-9D9C-BF4E-8755-1742C813D285}"/>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3304632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10" y="378439"/>
            <a:ext cx="7681078" cy="418699"/>
          </a:xfrm>
        </p:spPr>
        <p:txBody>
          <a:bodyPr anchor="ctr">
            <a:normAutofit fontScale="90000"/>
          </a:bodyPr>
          <a:lstStyle/>
          <a:p>
            <a:pPr algn="ctr"/>
            <a:r>
              <a:rPr lang="en-US" dirty="0"/>
              <a:t>Workforce Development (WFD) Fellowship Program</a:t>
            </a:r>
          </a:p>
        </p:txBody>
      </p:sp>
      <p:sp>
        <p:nvSpPr>
          <p:cNvPr id="4" name="Text Placeholder 3"/>
          <p:cNvSpPr>
            <a:spLocks noGrp="1"/>
          </p:cNvSpPr>
          <p:nvPr>
            <p:ph type="body" sz="half" idx="2"/>
          </p:nvPr>
        </p:nvSpPr>
        <p:spPr>
          <a:xfrm>
            <a:off x="240632" y="819442"/>
            <a:ext cx="7161195" cy="4897964"/>
          </a:xfrm>
        </p:spPr>
        <p:txBody>
          <a:bodyPr>
            <a:normAutofit/>
          </a:bodyPr>
          <a:lstStyle/>
          <a:p>
            <a:r>
              <a:rPr lang="en-US" sz="1700" dirty="0"/>
              <a:t>ADAC’s WFD Fellows are funded via a DHS S&amp;T OUP Cooperative Grant</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b="1" u="sng" dirty="0">
                <a:solidFill>
                  <a:schemeClr val="accent1">
                    <a:lumMod val="60000"/>
                    <a:lumOff val="40000"/>
                  </a:schemeClr>
                </a:solidFill>
                <a:cs typeface="Arial" charset="0"/>
              </a:rPr>
              <a:t>Project Objectives:</a:t>
            </a:r>
          </a:p>
          <a:p>
            <a:pPr marL="285750" indent="-285750">
              <a:buFont typeface="Arial" panose="020B0604020202020204" pitchFamily="34" charset="0"/>
              <a:buChar char="•"/>
              <a:defRPr/>
            </a:pPr>
            <a:r>
              <a:rPr lang="en-US" altLang="en-US" dirty="0">
                <a:solidFill>
                  <a:schemeClr val="bg1">
                    <a:lumMod val="10000"/>
                    <a:lumOff val="90000"/>
                  </a:schemeClr>
                </a:solidFill>
              </a:rPr>
              <a:t>Attract the highest caliber undergraduate and graduate students to our education programs.</a:t>
            </a:r>
          </a:p>
          <a:p>
            <a:pPr marL="285750" indent="-285750">
              <a:buFont typeface="Arial" panose="020B0604020202020204" pitchFamily="34" charset="0"/>
              <a:buChar char="•"/>
              <a:defRPr/>
            </a:pPr>
            <a:r>
              <a:rPr lang="en-US" dirty="0">
                <a:solidFill>
                  <a:schemeClr val="bg1">
                    <a:lumMod val="10000"/>
                    <a:lumOff val="90000"/>
                  </a:schemeClr>
                </a:solidFill>
              </a:rPr>
              <a:t>Nurture and train these students for careers in DHS — related applied fields of science and technology.</a:t>
            </a:r>
          </a:p>
          <a:p>
            <a:pPr marL="285750" indent="-285750">
              <a:buFont typeface="Arial" panose="020B0604020202020204" pitchFamily="34" charset="0"/>
              <a:buChar char="•"/>
              <a:defRPr/>
            </a:pPr>
            <a:r>
              <a:rPr lang="en-US" dirty="0">
                <a:solidFill>
                  <a:schemeClr val="bg1">
                    <a:lumMod val="10000"/>
                    <a:lumOff val="90000"/>
                  </a:schemeClr>
                </a:solidFill>
              </a:rPr>
              <a:t>Provide students opportunities for direct involvement in DHS operations and embedded research among our DHS collaborators and stakeholders.</a:t>
            </a:r>
          </a:p>
          <a:p>
            <a:pPr marL="285750" indent="-285750">
              <a:buFont typeface="Arial" panose="020B0604020202020204" pitchFamily="34" charset="0"/>
              <a:buChar char="•"/>
              <a:defRPr/>
            </a:pPr>
            <a:r>
              <a:rPr lang="en-US" dirty="0">
                <a:solidFill>
                  <a:schemeClr val="bg1">
                    <a:lumMod val="10000"/>
                    <a:lumOff val="90000"/>
                  </a:schemeClr>
                </a:solidFill>
              </a:rPr>
              <a:t>Provide education and mentorship to students that leads to timely completion of degrees and fulfilling careers in DHS Enterprise or related fields.</a:t>
            </a:r>
          </a:p>
          <a:p>
            <a:pPr>
              <a:defRPr/>
            </a:pPr>
            <a:endParaRPr lang="en-US" dirty="0">
              <a:solidFill>
                <a:schemeClr val="bg1">
                  <a:lumMod val="10000"/>
                  <a:lumOff val="90000"/>
                </a:schemeClr>
              </a:solidFill>
            </a:endParaRPr>
          </a:p>
          <a:p>
            <a:pPr marL="228600" indent="-171450">
              <a:spcAft>
                <a:spcPts val="600"/>
              </a:spcAft>
              <a:defRPr/>
            </a:pPr>
            <a:r>
              <a:rPr lang="en-US" altLang="en-US" b="1" u="sng" dirty="0">
                <a:solidFill>
                  <a:schemeClr val="accent1">
                    <a:lumMod val="60000"/>
                    <a:lumOff val="40000"/>
                  </a:schemeClr>
                </a:solidFill>
                <a:cs typeface="Arial" charset="0"/>
              </a:rPr>
              <a:t>Potential Impact:</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growth of highly skilled workforce for Homeland Security agencies.</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capability of US Coast Guard operator and in support of USCG missions in the Arctic. </a:t>
            </a:r>
          </a:p>
          <a:p>
            <a:endParaRPr lang="en-US" dirty="0"/>
          </a:p>
        </p:txBody>
      </p:sp>
      <p:graphicFrame>
        <p:nvGraphicFramePr>
          <p:cNvPr id="3" name="Diagram 2"/>
          <p:cNvGraphicFramePr/>
          <p:nvPr/>
        </p:nvGraphicFramePr>
        <p:xfrm>
          <a:off x="7401828" y="1871931"/>
          <a:ext cx="4261086" cy="3393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3C668D2D-C96E-C54B-93A4-E9C15A616426}"/>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639035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7849" y="356135"/>
            <a:ext cx="9940158" cy="1028051"/>
          </a:xfrm>
        </p:spPr>
        <p:txBody>
          <a:bodyPr>
            <a:noAutofit/>
          </a:bodyPr>
          <a:lstStyle/>
          <a:p>
            <a:pPr algn="ctr"/>
            <a:r>
              <a:rPr lang="en-US" sz="3600" u="sng" dirty="0"/>
              <a:t>Current Active ADAC Fellows - Program Year 8</a:t>
            </a:r>
            <a:br>
              <a:rPr lang="en-US" sz="2400" i="1" u="sng" dirty="0">
                <a:solidFill>
                  <a:schemeClr val="accent2">
                    <a:lumMod val="75000"/>
                  </a:schemeClr>
                </a:solidFill>
              </a:rPr>
            </a:br>
            <a:endParaRPr lang="en-US" sz="2400" i="1" u="sng" dirty="0">
              <a:solidFill>
                <a:schemeClr val="accent2">
                  <a:lumMod val="75000"/>
                </a:scheme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314727395"/>
              </p:ext>
            </p:extLst>
          </p:nvPr>
        </p:nvGraphicFramePr>
        <p:xfrm>
          <a:off x="243280" y="1169979"/>
          <a:ext cx="6375631" cy="3890217"/>
        </p:xfrm>
        <a:graphic>
          <a:graphicData uri="http://schemas.openxmlformats.org/drawingml/2006/table">
            <a:tbl>
              <a:tblPr firstRow="1" firstCol="1" bandRow="1">
                <a:tableStyleId>{5FD0F851-EC5A-4D38-B0AD-8093EC10F338}</a:tableStyleId>
              </a:tblPr>
              <a:tblGrid>
                <a:gridCol w="1319374">
                  <a:extLst>
                    <a:ext uri="{9D8B030D-6E8A-4147-A177-3AD203B41FA5}">
                      <a16:colId xmlns:a16="http://schemas.microsoft.com/office/drawing/2014/main" val="2287800171"/>
                    </a:ext>
                  </a:extLst>
                </a:gridCol>
                <a:gridCol w="1050145">
                  <a:extLst>
                    <a:ext uri="{9D8B030D-6E8A-4147-A177-3AD203B41FA5}">
                      <a16:colId xmlns:a16="http://schemas.microsoft.com/office/drawing/2014/main" val="2469747899"/>
                    </a:ext>
                  </a:extLst>
                </a:gridCol>
                <a:gridCol w="1050145">
                  <a:extLst>
                    <a:ext uri="{9D8B030D-6E8A-4147-A177-3AD203B41FA5}">
                      <a16:colId xmlns:a16="http://schemas.microsoft.com/office/drawing/2014/main" val="1387118046"/>
                    </a:ext>
                  </a:extLst>
                </a:gridCol>
                <a:gridCol w="953301">
                  <a:extLst>
                    <a:ext uri="{9D8B030D-6E8A-4147-A177-3AD203B41FA5}">
                      <a16:colId xmlns:a16="http://schemas.microsoft.com/office/drawing/2014/main" val="3548891248"/>
                    </a:ext>
                  </a:extLst>
                </a:gridCol>
                <a:gridCol w="1061112">
                  <a:extLst>
                    <a:ext uri="{9D8B030D-6E8A-4147-A177-3AD203B41FA5}">
                      <a16:colId xmlns:a16="http://schemas.microsoft.com/office/drawing/2014/main" val="4219791506"/>
                    </a:ext>
                  </a:extLst>
                </a:gridCol>
                <a:gridCol w="941554">
                  <a:extLst>
                    <a:ext uri="{9D8B030D-6E8A-4147-A177-3AD203B41FA5}">
                      <a16:colId xmlns:a16="http://schemas.microsoft.com/office/drawing/2014/main" val="3118424004"/>
                    </a:ext>
                  </a:extLst>
                </a:gridCol>
              </a:tblGrid>
              <a:tr h="725792">
                <a:tc gridSpan="6">
                  <a:txBody>
                    <a:bodyPr/>
                    <a:lstStyle/>
                    <a:p>
                      <a:pPr marL="0" marR="0" algn="ctr">
                        <a:lnSpc>
                          <a:spcPct val="107000"/>
                        </a:lnSpc>
                        <a:spcBef>
                          <a:spcPts val="0"/>
                        </a:spcBef>
                        <a:spcAft>
                          <a:spcPts val="0"/>
                        </a:spcAft>
                      </a:pPr>
                      <a:r>
                        <a:rPr lang="en-US" sz="2000" dirty="0">
                          <a:effectLst/>
                        </a:rPr>
                        <a:t>Arctic Domain Awareness Center - Program Year 8</a:t>
                      </a:r>
                      <a:br>
                        <a:rPr lang="en-US" sz="2000" dirty="0">
                          <a:effectLst/>
                        </a:rPr>
                      </a:br>
                      <a:r>
                        <a:rPr lang="en-US" sz="2000" dirty="0">
                          <a:effectLst/>
                        </a:rPr>
                        <a:t>Overview of all Current Supported Fellows</a:t>
                      </a: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742598"/>
                  </a:ext>
                </a:extLst>
              </a:tr>
              <a:tr h="931833">
                <a:tc>
                  <a:txBody>
                    <a:bodyPr/>
                    <a:lstStyle/>
                    <a:p>
                      <a:pPr marL="0" marR="0">
                        <a:lnSpc>
                          <a:spcPct val="107000"/>
                        </a:lnSpc>
                        <a:spcBef>
                          <a:spcPts val="0"/>
                        </a:spcBef>
                        <a:spcAft>
                          <a:spcPts val="0"/>
                        </a:spcAft>
                      </a:pPr>
                      <a:endParaRPr lang="en-US" sz="14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Alaska Anchorage, AK (UAA)</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ea typeface="Calibri" panose="020F0502020204030204" pitchFamily="34" charset="0"/>
                          <a:cs typeface="Times New Roman" panose="02020603050405020304" pitchFamily="18" charset="0"/>
                        </a:rPr>
                        <a:t>Univ.  of Alaska, Fairbanks (UAF)</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Texas at El Paso, TX (UTEP)*</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a:t>
                      </a:r>
                      <a:r>
                        <a:rPr lang="en-US" sz="1400" baseline="0" dirty="0">
                          <a:effectLst/>
                          <a:latin typeface="Franklin Gothic Book" panose="020B0503020102020204" pitchFamily="34" charset="0"/>
                        </a:rPr>
                        <a:t> of New Hampshire, NH (UNH)</a:t>
                      </a:r>
                      <a:endParaRPr lang="en-US" sz="1400" dirty="0">
                        <a:effectLst/>
                        <a:latin typeface="Franklin Gothic Book" panose="020B05030201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New Orleans, LA (UNO)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27402"/>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Undergrad</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2</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7640958"/>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Graduate</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126317"/>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Total</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2</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1</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984677"/>
                  </a:ext>
                </a:extLst>
              </a:tr>
              <a:tr h="904003">
                <a:tc>
                  <a:txBody>
                    <a:bodyPr/>
                    <a:lstStyle/>
                    <a:p>
                      <a:pPr marL="0" marR="0">
                        <a:lnSpc>
                          <a:spcPct val="107000"/>
                        </a:lnSpc>
                        <a:spcBef>
                          <a:spcPts val="0"/>
                        </a:spcBef>
                        <a:spcAft>
                          <a:spcPts val="0"/>
                        </a:spcAft>
                      </a:pPr>
                      <a:r>
                        <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Total</a:t>
                      </a:r>
                      <a:r>
                        <a:rPr lang="en-US" sz="1800" baseline="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 Overall Active Fellows: </a:t>
                      </a:r>
                      <a:endPar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marL="0" marR="0" algn="ctr">
                        <a:lnSpc>
                          <a:spcPct val="107000"/>
                        </a:lnSpc>
                        <a:spcBef>
                          <a:spcPts val="0"/>
                        </a:spcBef>
                        <a:spcAft>
                          <a:spcPts val="0"/>
                        </a:spcAft>
                      </a:pPr>
                      <a:r>
                        <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755368"/>
                  </a:ext>
                </a:extLst>
              </a:tr>
            </a:tbl>
          </a:graphicData>
        </a:graphic>
      </p:graphicFrame>
      <p:sp>
        <p:nvSpPr>
          <p:cNvPr id="9" name="TextBox 8"/>
          <p:cNvSpPr txBox="1"/>
          <p:nvPr/>
        </p:nvSpPr>
        <p:spPr>
          <a:xfrm>
            <a:off x="3781081" y="6488668"/>
            <a:ext cx="4589417" cy="369332"/>
          </a:xfrm>
          <a:prstGeom prst="rect">
            <a:avLst/>
          </a:prstGeom>
          <a:noFill/>
        </p:spPr>
        <p:txBody>
          <a:bodyPr wrap="square" rtlCol="0">
            <a:spAutoFit/>
          </a:bodyPr>
          <a:lstStyle/>
          <a:p>
            <a:r>
              <a:rPr lang="en-US" i="1" dirty="0"/>
              <a:t>* An accredited MSI institution</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3937" y="1119644"/>
            <a:ext cx="4078192" cy="2720101"/>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3937" y="3953171"/>
            <a:ext cx="4078192" cy="2720163"/>
          </a:xfrm>
          <a:prstGeom prst="rect">
            <a:avLst/>
          </a:prstGeom>
          <a:ln w="19050">
            <a:solidFill>
              <a:schemeClr val="tx1"/>
            </a:solidFill>
          </a:ln>
        </p:spPr>
      </p:pic>
      <p:sp>
        <p:nvSpPr>
          <p:cNvPr id="11" name="Rectangle 10">
            <a:extLst>
              <a:ext uri="{FF2B5EF4-FFF2-40B4-BE49-F238E27FC236}">
                <a16:creationId xmlns:a16="http://schemas.microsoft.com/office/drawing/2014/main" id="{76E87C18-D857-F14D-95EA-EAB2BE1EFC70}"/>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364900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155" y="404256"/>
            <a:ext cx="7503691" cy="429169"/>
          </a:xfrm>
        </p:spPr>
        <p:txBody>
          <a:bodyPr>
            <a:noAutofit/>
          </a:bodyPr>
          <a:lstStyle/>
          <a:p>
            <a:r>
              <a:rPr lang="en-US" sz="3200" dirty="0"/>
              <a:t>Progress: </a:t>
            </a:r>
            <a:r>
              <a:rPr lang="en-US" sz="3200" i="1" dirty="0"/>
              <a:t>Outreach, Exchange, &amp; Activities</a:t>
            </a:r>
          </a:p>
        </p:txBody>
      </p:sp>
      <p:sp>
        <p:nvSpPr>
          <p:cNvPr id="15" name="Text Placeholder 14"/>
          <p:cNvSpPr>
            <a:spLocks noGrp="1"/>
          </p:cNvSpPr>
          <p:nvPr>
            <p:ph type="body" sz="quarter" idx="10"/>
          </p:nvPr>
        </p:nvSpPr>
        <p:spPr>
          <a:xfrm>
            <a:off x="4321743" y="886368"/>
            <a:ext cx="7430703" cy="5793565"/>
          </a:xfrm>
          <a:noFill/>
        </p:spPr>
        <p:txBody>
          <a:bodyPr>
            <a:normAutofit fontScale="92500" lnSpcReduction="20000"/>
          </a:bodyPr>
          <a:lstStyle/>
          <a:p>
            <a:pPr lvl="0"/>
            <a:r>
              <a:rPr lang="en-US" sz="2400" b="1" dirty="0">
                <a:solidFill>
                  <a:schemeClr val="accent6">
                    <a:lumMod val="60000"/>
                    <a:lumOff val="40000"/>
                  </a:schemeClr>
                </a:solidFill>
              </a:rPr>
              <a:t>Student Exchange Activities:</a:t>
            </a:r>
          </a:p>
          <a:p>
            <a:pPr lvl="1"/>
            <a:r>
              <a:rPr lang="en-US" sz="2200" u="sng" dirty="0">
                <a:solidFill>
                  <a:srgbClr val="F8F8F8"/>
                </a:solidFill>
              </a:rPr>
              <a:t>Past:</a:t>
            </a:r>
          </a:p>
          <a:p>
            <a:pPr lvl="2"/>
            <a:r>
              <a:rPr lang="en-US" dirty="0">
                <a:solidFill>
                  <a:srgbClr val="F8F8F8"/>
                </a:solidFill>
              </a:rPr>
              <a:t>Weekly ADAC All-Hands Meetings</a:t>
            </a:r>
          </a:p>
          <a:p>
            <a:pPr lvl="2"/>
            <a:r>
              <a:rPr lang="en-US" dirty="0">
                <a:solidFill>
                  <a:srgbClr val="F8F8F8"/>
                </a:solidFill>
              </a:rPr>
              <a:t>September 2021: ADAC’s Infrastructure Environmental Risk Index Project Workshop</a:t>
            </a:r>
          </a:p>
          <a:p>
            <a:pPr lvl="1"/>
            <a:r>
              <a:rPr lang="en-US" sz="2200" u="sng" dirty="0">
                <a:solidFill>
                  <a:srgbClr val="F8F8F8"/>
                </a:solidFill>
              </a:rPr>
              <a:t>Upcoming</a:t>
            </a:r>
            <a:r>
              <a:rPr lang="en-US" sz="2200" dirty="0">
                <a:solidFill>
                  <a:srgbClr val="F8F8F8"/>
                </a:solidFill>
              </a:rPr>
              <a:t>:</a:t>
            </a:r>
          </a:p>
          <a:p>
            <a:pPr lvl="2"/>
            <a:r>
              <a:rPr lang="en-US" dirty="0">
                <a:solidFill>
                  <a:srgbClr val="F8F8F8"/>
                </a:solidFill>
              </a:rPr>
              <a:t>October 2021: ADAC’s Arctic &amp; Alaska Maritime Communications and Connectivity Analysis Project Workshop</a:t>
            </a:r>
          </a:p>
          <a:p>
            <a:pPr lvl="2"/>
            <a:r>
              <a:rPr lang="en-US" dirty="0">
                <a:solidFill>
                  <a:srgbClr val="F8F8F8"/>
                </a:solidFill>
              </a:rPr>
              <a:t>November 2021: Maritime Risk Symposium </a:t>
            </a:r>
          </a:p>
          <a:p>
            <a:pPr lvl="0"/>
            <a:endParaRPr lang="en-US" sz="2400" b="1" dirty="0">
              <a:solidFill>
                <a:schemeClr val="accent6">
                  <a:lumMod val="60000"/>
                  <a:lumOff val="40000"/>
                </a:schemeClr>
              </a:solidFill>
            </a:endParaRPr>
          </a:p>
          <a:p>
            <a:pPr lvl="0"/>
            <a:r>
              <a:rPr lang="en-US" sz="2400" b="1" dirty="0">
                <a:solidFill>
                  <a:schemeClr val="accent6">
                    <a:lumMod val="60000"/>
                    <a:lumOff val="40000"/>
                  </a:schemeClr>
                </a:solidFill>
              </a:rPr>
              <a:t>Center-Specific Projects &amp; Activities: </a:t>
            </a:r>
          </a:p>
          <a:p>
            <a:pPr lvl="2"/>
            <a:r>
              <a:rPr lang="en-US" sz="2200" u="sng" dirty="0">
                <a:solidFill>
                  <a:srgbClr val="F8F8F8"/>
                </a:solidFill>
              </a:rPr>
              <a:t>Past:</a:t>
            </a:r>
          </a:p>
          <a:p>
            <a:pPr lvl="3"/>
            <a:r>
              <a:rPr lang="en-US" sz="2000" dirty="0">
                <a:solidFill>
                  <a:srgbClr val="F8F8F8"/>
                </a:solidFill>
              </a:rPr>
              <a:t>August 2021: ADAC Onboarding and Fellowship Introductory Meeting</a:t>
            </a:r>
          </a:p>
          <a:p>
            <a:pPr lvl="3"/>
            <a:r>
              <a:rPr lang="en-US" sz="2000" dirty="0">
                <a:solidFill>
                  <a:srgbClr val="F8F8F8"/>
                </a:solidFill>
              </a:rPr>
              <a:t>September 2021: Completion of first drafts of Fall semester 2021 student work plans</a:t>
            </a:r>
          </a:p>
          <a:p>
            <a:pPr lvl="2"/>
            <a:r>
              <a:rPr lang="en-US" sz="2200" u="sng" dirty="0">
                <a:solidFill>
                  <a:srgbClr val="F8F8F8"/>
                </a:solidFill>
              </a:rPr>
              <a:t>Current:</a:t>
            </a:r>
          </a:p>
          <a:p>
            <a:pPr lvl="3"/>
            <a:r>
              <a:rPr lang="en-US" sz="2000" dirty="0">
                <a:solidFill>
                  <a:srgbClr val="F8F8F8"/>
                </a:solidFill>
              </a:rPr>
              <a:t>Attendance at monthly mentoring meetings with ADAC Leadership Team </a:t>
            </a:r>
          </a:p>
          <a:p>
            <a:pPr lvl="3"/>
            <a:r>
              <a:rPr lang="en-US" sz="2000" dirty="0">
                <a:solidFill>
                  <a:srgbClr val="F8F8F8"/>
                </a:solidFill>
              </a:rPr>
              <a:t>Attendance at weekly meetings with mentors and project principal investigators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69" y="886368"/>
            <a:ext cx="3447702" cy="2299624"/>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909" y="3291877"/>
            <a:ext cx="3453362" cy="2300401"/>
          </a:xfrm>
          <a:prstGeom prst="rect">
            <a:avLst/>
          </a:prstGeom>
          <a:ln w="19050">
            <a:solidFill>
              <a:schemeClr val="tx1"/>
            </a:solidFill>
          </a:ln>
        </p:spPr>
      </p:pic>
      <p:sp>
        <p:nvSpPr>
          <p:cNvPr id="8" name="Rectangle 7">
            <a:extLst>
              <a:ext uri="{FF2B5EF4-FFF2-40B4-BE49-F238E27FC236}">
                <a16:creationId xmlns:a16="http://schemas.microsoft.com/office/drawing/2014/main" id="{B5500858-0A5F-0F45-8398-79C9AE44F201}"/>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59829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85" y="490167"/>
            <a:ext cx="10751419" cy="429651"/>
          </a:xfrm>
        </p:spPr>
        <p:txBody>
          <a:bodyPr/>
          <a:lstStyle/>
          <a:p>
            <a:r>
              <a:rPr lang="en-US" sz="2800" dirty="0"/>
              <a:t>Progress: </a:t>
            </a:r>
            <a:r>
              <a:rPr lang="en-US" sz="2800" i="1" dirty="0"/>
              <a:t>Current Student Research Engagement in ADAC Projects</a:t>
            </a:r>
          </a:p>
        </p:txBody>
      </p:sp>
      <p:graphicFrame>
        <p:nvGraphicFramePr>
          <p:cNvPr id="9" name="Table 8"/>
          <p:cNvGraphicFramePr>
            <a:graphicFrameLocks noGrp="1"/>
          </p:cNvGraphicFramePr>
          <p:nvPr>
            <p:extLst>
              <p:ext uri="{D42A27DB-BD31-4B8C-83A1-F6EECF244321}">
                <p14:modId xmlns:p14="http://schemas.microsoft.com/office/powerpoint/2010/main" val="385991751"/>
              </p:ext>
            </p:extLst>
          </p:nvPr>
        </p:nvGraphicFramePr>
        <p:xfrm>
          <a:off x="172785" y="1071432"/>
          <a:ext cx="11846430" cy="4245280"/>
        </p:xfrm>
        <a:graphic>
          <a:graphicData uri="http://schemas.openxmlformats.org/drawingml/2006/table">
            <a:tbl>
              <a:tblPr firstRow="1" bandRow="1">
                <a:tableStyleId>{7DF18680-E054-41AD-8BC1-D1AEF772440D}</a:tableStyleId>
              </a:tblPr>
              <a:tblGrid>
                <a:gridCol w="3948810">
                  <a:extLst>
                    <a:ext uri="{9D8B030D-6E8A-4147-A177-3AD203B41FA5}">
                      <a16:colId xmlns:a16="http://schemas.microsoft.com/office/drawing/2014/main" val="2934989594"/>
                    </a:ext>
                  </a:extLst>
                </a:gridCol>
                <a:gridCol w="6373033">
                  <a:extLst>
                    <a:ext uri="{9D8B030D-6E8A-4147-A177-3AD203B41FA5}">
                      <a16:colId xmlns:a16="http://schemas.microsoft.com/office/drawing/2014/main" val="3339744446"/>
                    </a:ext>
                  </a:extLst>
                </a:gridCol>
                <a:gridCol w="1524587">
                  <a:extLst>
                    <a:ext uri="{9D8B030D-6E8A-4147-A177-3AD203B41FA5}">
                      <a16:colId xmlns:a16="http://schemas.microsoft.com/office/drawing/2014/main" val="635097528"/>
                    </a:ext>
                  </a:extLst>
                </a:gridCol>
              </a:tblGrid>
              <a:tr h="484600">
                <a:tc>
                  <a:txBody>
                    <a:bodyPr/>
                    <a:lstStyle/>
                    <a:p>
                      <a:pPr algn="ctr"/>
                      <a:r>
                        <a:rPr lang="en-US" sz="1600" dirty="0"/>
                        <a:t>Project Name</a:t>
                      </a:r>
                    </a:p>
                  </a:txBody>
                  <a:tcPr anchor="ctr"/>
                </a:tc>
                <a:tc>
                  <a:txBody>
                    <a:bodyPr/>
                    <a:lstStyle/>
                    <a:p>
                      <a:pPr algn="ctr"/>
                      <a:r>
                        <a:rPr lang="en-US" sz="1600" dirty="0"/>
                        <a:t>Fellow(s)</a:t>
                      </a:r>
                      <a:r>
                        <a:rPr lang="en-US" sz="1600" baseline="0" dirty="0"/>
                        <a:t> on Project</a:t>
                      </a:r>
                      <a:endParaRPr lang="en-US" sz="1600" dirty="0"/>
                    </a:p>
                  </a:txBody>
                  <a:tcPr anchor="ctr"/>
                </a:tc>
                <a:tc>
                  <a:txBody>
                    <a:bodyPr/>
                    <a:lstStyle/>
                    <a:p>
                      <a:pPr algn="ctr"/>
                      <a:r>
                        <a:rPr lang="en-US" sz="1600" dirty="0"/>
                        <a:t>University </a:t>
                      </a:r>
                    </a:p>
                  </a:txBody>
                  <a:tcPr anchor="ctr"/>
                </a:tc>
                <a:extLst>
                  <a:ext uri="{0D108BD9-81ED-4DB2-BD59-A6C34878D82A}">
                    <a16:rowId xmlns:a16="http://schemas.microsoft.com/office/drawing/2014/main" val="948011476"/>
                  </a:ext>
                </a:extLst>
              </a:tr>
              <a:tr h="734430">
                <a:tc>
                  <a:txBody>
                    <a:bodyPr/>
                    <a:lstStyle/>
                    <a:p>
                      <a:pPr algn="l"/>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Arctic Vessel Monitoring/Geofencing</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Undergraduate </a:t>
                      </a:r>
                      <a:r>
                        <a:rPr lang="en-US" sz="1600" baseline="0" dirty="0">
                          <a:solidFill>
                            <a:schemeClr val="bg1"/>
                          </a:solidFill>
                          <a:latin typeface="Franklin Gothic Book" panose="020B0503020102020204" pitchFamily="34" charset="0"/>
                        </a:rPr>
                        <a:t>Fellow, Benjamin Good</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UAA</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818490821"/>
                  </a:ext>
                </a:extLst>
              </a:tr>
              <a:tr h="734430">
                <a:tc>
                  <a:txBody>
                    <a:bodyPr/>
                    <a:lstStyle/>
                    <a:p>
                      <a:pPr algn="l"/>
                      <a:r>
                        <a:rPr lang="en-US" sz="1600" b="1" dirty="0">
                          <a:solidFill>
                            <a:schemeClr val="bg1"/>
                          </a:solidFill>
                          <a:latin typeface="Franklin Gothic Book" panose="020B0503020102020204" pitchFamily="34" charset="0"/>
                        </a:rPr>
                        <a:t>Arctic Oil Spill Modeling</a:t>
                      </a:r>
                      <a:r>
                        <a:rPr lang="en-US" sz="1600" b="1" baseline="0" dirty="0">
                          <a:solidFill>
                            <a:schemeClr val="bg1"/>
                          </a:solidFill>
                          <a:latin typeface="Franklin Gothic Book" panose="020B0503020102020204" pitchFamily="34" charset="0"/>
                        </a:rPr>
                        <a:t> Strategies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Undergraduate Fellow, Tori Sweet</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UNH</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2814025805"/>
                  </a:ext>
                </a:extLst>
              </a:tr>
              <a:tr h="734430">
                <a:tc>
                  <a:txBody>
                    <a:bodyPr/>
                    <a:lstStyle/>
                    <a:p>
                      <a:pPr algn="l"/>
                      <a:r>
                        <a:rPr lang="en-US" sz="1600" b="1" dirty="0">
                          <a:solidFill>
                            <a:schemeClr val="bg1"/>
                          </a:solidFill>
                          <a:latin typeface="Franklin Gothic Book" panose="020B0503020102020204" pitchFamily="34" charset="0"/>
                        </a:rPr>
                        <a:t>Arctic Mussels</a:t>
                      </a:r>
                      <a:r>
                        <a:rPr lang="en-US" sz="1600" b="1" baseline="0" dirty="0">
                          <a:solidFill>
                            <a:schemeClr val="bg1"/>
                          </a:solidFill>
                          <a:latin typeface="Franklin Gothic Book" panose="020B0503020102020204" pitchFamily="34" charset="0"/>
                        </a:rPr>
                        <a:t>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Graduate Fellow, Katherine </a:t>
                      </a:r>
                      <a:r>
                        <a:rPr lang="en-US" sz="1600" baseline="0" dirty="0" err="1">
                          <a:solidFill>
                            <a:schemeClr val="bg1"/>
                          </a:solidFill>
                          <a:latin typeface="Franklin Gothic Book" panose="020B0503020102020204" pitchFamily="34" charset="0"/>
                        </a:rPr>
                        <a:t>Humpal</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UNO</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3179533781"/>
                  </a:ext>
                </a:extLst>
              </a:tr>
              <a:tr h="734430">
                <a:tc>
                  <a:txBody>
                    <a:bodyPr/>
                    <a:lstStyle/>
                    <a:p>
                      <a:pPr algn="l"/>
                      <a:r>
                        <a:rPr lang="en-US" sz="1600" b="1" dirty="0">
                          <a:solidFill>
                            <a:schemeClr val="bg1"/>
                          </a:solidFill>
                          <a:latin typeface="Franklin Gothic Book" panose="020B0503020102020204" pitchFamily="34" charset="0"/>
                        </a:rPr>
                        <a:t>Arctic Infrastructure and Environmental Risk Index </a:t>
                      </a:r>
                    </a:p>
                  </a:txBody>
                  <a:tcPr anchor="ctr"/>
                </a:tc>
                <a:tc>
                  <a:txBody>
                    <a:bodyPr/>
                    <a:lstStyle/>
                    <a:p>
                      <a:pPr algn="ctr"/>
                      <a:r>
                        <a:rPr lang="en-US" sz="1600" b="0" dirty="0">
                          <a:solidFill>
                            <a:schemeClr val="bg1"/>
                          </a:solidFill>
                          <a:latin typeface="Franklin Gothic Book" panose="020B0503020102020204" pitchFamily="34" charset="0"/>
                        </a:rPr>
                        <a:t>Undergraduate Fellows, Brenda Almanza and Caitlynn Hanna</a:t>
                      </a:r>
                    </a:p>
                  </a:txBody>
                  <a:tcPr anchor="ctr"/>
                </a:tc>
                <a:tc>
                  <a:txBody>
                    <a:bodyPr/>
                    <a:lstStyle/>
                    <a:p>
                      <a:pPr algn="ctr"/>
                      <a:r>
                        <a:rPr lang="en-US" sz="1600" b="0" dirty="0">
                          <a:solidFill>
                            <a:schemeClr val="bg1"/>
                          </a:solidFill>
                          <a:latin typeface="Franklin Gothic Book" panose="020B0503020102020204" pitchFamily="34" charset="0"/>
                        </a:rPr>
                        <a:t>UTEP, UAF</a:t>
                      </a:r>
                    </a:p>
                  </a:txBody>
                  <a:tcPr anchor="ctr"/>
                </a:tc>
                <a:extLst>
                  <a:ext uri="{0D108BD9-81ED-4DB2-BD59-A6C34878D82A}">
                    <a16:rowId xmlns:a16="http://schemas.microsoft.com/office/drawing/2014/main" val="2687128323"/>
                  </a:ext>
                </a:extLst>
              </a:tr>
              <a:tr h="734430">
                <a:tc>
                  <a:txBody>
                    <a:bodyPr/>
                    <a:lstStyle/>
                    <a:p>
                      <a:pPr algn="l"/>
                      <a:r>
                        <a:rPr lang="en-US" sz="1600" b="1" dirty="0">
                          <a:solidFill>
                            <a:schemeClr val="bg1"/>
                          </a:solidFill>
                          <a:latin typeface="Franklin Gothic Book" panose="020B0503020102020204" pitchFamily="34" charset="0"/>
                        </a:rPr>
                        <a:t>Arctic and Alaska Maritime Communications and Connectivity Analysis Project</a:t>
                      </a:r>
                    </a:p>
                  </a:txBody>
                  <a:tcPr anchor="ctr"/>
                </a:tc>
                <a:tc>
                  <a:txBody>
                    <a:bodyPr/>
                    <a:lstStyle/>
                    <a:p>
                      <a:pPr algn="ctr"/>
                      <a:r>
                        <a:rPr lang="en-US" sz="1600" b="0" dirty="0">
                          <a:solidFill>
                            <a:schemeClr val="bg1"/>
                          </a:solidFill>
                          <a:latin typeface="Franklin Gothic Book" panose="020B0503020102020204" pitchFamily="34" charset="0"/>
                        </a:rPr>
                        <a:t>Undergraduate Fellow, Talha Ali</a:t>
                      </a:r>
                    </a:p>
                  </a:txBody>
                  <a:tcPr anchor="ctr"/>
                </a:tc>
                <a:tc>
                  <a:txBody>
                    <a:bodyPr/>
                    <a:lstStyle/>
                    <a:p>
                      <a:pPr algn="ctr"/>
                      <a:r>
                        <a:rPr lang="en-US" sz="1600" b="0" dirty="0">
                          <a:solidFill>
                            <a:schemeClr val="bg1"/>
                          </a:solidFill>
                          <a:latin typeface="Franklin Gothic Book" panose="020B0503020102020204" pitchFamily="34" charset="0"/>
                        </a:rPr>
                        <a:t>UAA</a:t>
                      </a:r>
                    </a:p>
                  </a:txBody>
                  <a:tcPr anchor="ctr"/>
                </a:tc>
                <a:extLst>
                  <a:ext uri="{0D108BD9-81ED-4DB2-BD59-A6C34878D82A}">
                    <a16:rowId xmlns:a16="http://schemas.microsoft.com/office/drawing/2014/main" val="2786834070"/>
                  </a:ext>
                </a:extLst>
              </a:tr>
            </a:tbl>
          </a:graphicData>
        </a:graphic>
      </p:graphicFrame>
      <p:sp>
        <p:nvSpPr>
          <p:cNvPr id="6" name="Rectangle 5">
            <a:extLst>
              <a:ext uri="{FF2B5EF4-FFF2-40B4-BE49-F238E27FC236}">
                <a16:creationId xmlns:a16="http://schemas.microsoft.com/office/drawing/2014/main" id="{C54C4ABD-F67C-774E-BAA0-1DF39AE9BFD8}"/>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334525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a:bodyPr>
          <a:lstStyle/>
          <a:p>
            <a:r>
              <a:rPr lang="en-US" b="0" dirty="0"/>
              <a:t>ADAC Summer 2021 Onboarding Program</a:t>
            </a:r>
            <a:endParaRPr lang="en-US" dirty="0"/>
          </a:p>
        </p:txBody>
      </p:sp>
      <p:sp>
        <p:nvSpPr>
          <p:cNvPr id="5" name="Rectangle 4">
            <a:extLst>
              <a:ext uri="{FF2B5EF4-FFF2-40B4-BE49-F238E27FC236}">
                <a16:creationId xmlns:a16="http://schemas.microsoft.com/office/drawing/2014/main" id="{46A98CB8-5416-1343-9781-7E0DD7BFCA27}"/>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255213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013" y="3752849"/>
            <a:ext cx="3655052" cy="1733551"/>
          </a:xfrm>
        </p:spPr>
        <p:txBody>
          <a:bodyPr vert="horz" lIns="91440" tIns="45720" rIns="91440" bIns="45720" rtlCol="0" anchor="ctr">
            <a:normAutofit/>
          </a:bodyPr>
          <a:lstStyle/>
          <a:p>
            <a:r>
              <a:rPr lang="en-US" sz="2800" dirty="0">
                <a:latin typeface="+mj-lt"/>
              </a:rPr>
              <a:t>ADAC’s Summer 2021 Fellows Onboarding Program</a:t>
            </a:r>
            <a:endParaRPr lang="en-US" sz="2800" i="1" dirty="0">
              <a:latin typeface="+mj-lt"/>
            </a:endParaRPr>
          </a:p>
        </p:txBody>
      </p:sp>
      <p:pic>
        <p:nvPicPr>
          <p:cNvPr id="7" name="Picture 6" descr="A group of people walking on a dirt road&#10;&#10;Description automatically generated with medium confidence">
            <a:extLst>
              <a:ext uri="{FF2B5EF4-FFF2-40B4-BE49-F238E27FC236}">
                <a16:creationId xmlns:a16="http://schemas.microsoft.com/office/drawing/2014/main" id="{F801636D-6F79-8C4D-8AFB-9F1A6CB11F3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373" b="2203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4294967295"/>
          </p:nvPr>
        </p:nvSpPr>
        <p:spPr>
          <a:xfrm>
            <a:off x="5103628" y="4114800"/>
            <a:ext cx="6244260" cy="2371060"/>
          </a:xfrm>
        </p:spPr>
        <p:txBody>
          <a:bodyPr vert="horz" lIns="91440" tIns="45720" rIns="91440" bIns="45720" rtlCol="0" anchor="ctr">
            <a:normAutofit/>
          </a:bodyPr>
          <a:lstStyle/>
          <a:p>
            <a:pPr>
              <a:lnSpc>
                <a:spcPct val="90000"/>
              </a:lnSpc>
            </a:pPr>
            <a:r>
              <a:rPr lang="en-US" sz="1800" u="sng" dirty="0">
                <a:latin typeface="+mn-lt"/>
              </a:rPr>
              <a:t>Project Principal Investigator</a:t>
            </a:r>
            <a:r>
              <a:rPr lang="en-US" sz="1800" dirty="0">
                <a:latin typeface="+mn-lt"/>
              </a:rPr>
              <a:t>: </a:t>
            </a:r>
            <a:r>
              <a:rPr lang="en-US" sz="1800" dirty="0" err="1">
                <a:latin typeface="+mn-lt"/>
              </a:rPr>
              <a:t>Ellee</a:t>
            </a:r>
            <a:r>
              <a:rPr lang="en-US" sz="1800" dirty="0">
                <a:latin typeface="+mn-lt"/>
              </a:rPr>
              <a:t> Matthews (UAA)</a:t>
            </a:r>
          </a:p>
          <a:p>
            <a:pPr marL="0" indent="0">
              <a:lnSpc>
                <a:spcPct val="90000"/>
              </a:lnSpc>
              <a:buNone/>
            </a:pPr>
            <a:endParaRPr lang="en-US" sz="1800" dirty="0">
              <a:latin typeface="+mn-lt"/>
            </a:endParaRPr>
          </a:p>
          <a:p>
            <a:pPr>
              <a:lnSpc>
                <a:spcPct val="90000"/>
              </a:lnSpc>
            </a:pPr>
            <a:r>
              <a:rPr lang="en-US" sz="1800" u="sng" dirty="0">
                <a:latin typeface="+mn-lt"/>
              </a:rPr>
              <a:t>Lead Institution</a:t>
            </a:r>
            <a:r>
              <a:rPr lang="en-US" sz="1800" dirty="0">
                <a:latin typeface="+mn-lt"/>
              </a:rPr>
              <a:t>: University of Alaska Anchorage (UAA)</a:t>
            </a:r>
          </a:p>
          <a:p>
            <a:pPr marL="0" indent="0">
              <a:lnSpc>
                <a:spcPct val="90000"/>
              </a:lnSpc>
              <a:buNone/>
            </a:pPr>
            <a:endParaRPr lang="en-US" sz="1800" dirty="0">
              <a:latin typeface="+mn-lt"/>
            </a:endParaRPr>
          </a:p>
          <a:p>
            <a:pPr>
              <a:lnSpc>
                <a:spcPct val="90000"/>
              </a:lnSpc>
            </a:pPr>
            <a:r>
              <a:rPr lang="en-US" sz="1800" u="sng" dirty="0">
                <a:latin typeface="+mn-lt"/>
              </a:rPr>
              <a:t>Supporting Team</a:t>
            </a:r>
            <a:r>
              <a:rPr lang="en-US" sz="1800" dirty="0">
                <a:latin typeface="+mn-lt"/>
              </a:rPr>
              <a:t>: Jeff Libby and Jason “Olaf” Roe</a:t>
            </a:r>
          </a:p>
          <a:p>
            <a:pPr>
              <a:lnSpc>
                <a:spcPct val="90000"/>
              </a:lnSpc>
            </a:pPr>
            <a:endParaRPr lang="en-US" sz="1800" dirty="0">
              <a:latin typeface="+mn-lt"/>
            </a:endParaRPr>
          </a:p>
        </p:txBody>
      </p:sp>
      <p:pic>
        <p:nvPicPr>
          <p:cNvPr id="8" name="Picture 7" descr="A group of people walking on a dirt road&#10;&#10;Description automatically generated with medium confidence">
            <a:extLst>
              <a:ext uri="{FF2B5EF4-FFF2-40B4-BE49-F238E27FC236}">
                <a16:creationId xmlns:a16="http://schemas.microsoft.com/office/drawing/2014/main" id="{F0FFFADC-B9C8-1C4B-A539-2E70FD6B4F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373" b="22032"/>
          <a:stretch/>
        </p:blipFill>
        <p:spPr>
          <a:xfrm>
            <a:off x="0" y="42246"/>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0" name="Rectangle 9">
            <a:extLst>
              <a:ext uri="{FF2B5EF4-FFF2-40B4-BE49-F238E27FC236}">
                <a16:creationId xmlns:a16="http://schemas.microsoft.com/office/drawing/2014/main" id="{6B6A1F1C-941C-664D-8F7E-A7D915C911FB}"/>
              </a:ext>
            </a:extLst>
          </p:cNvPr>
          <p:cNvSpPr/>
          <p:nvPr/>
        </p:nvSpPr>
        <p:spPr>
          <a:xfrm>
            <a:off x="629564" y="0"/>
            <a:ext cx="5313249" cy="338554"/>
          </a:xfrm>
          <a:prstGeom prst="rect">
            <a:avLst/>
          </a:prstGeom>
        </p:spPr>
        <p:txBody>
          <a:bodyPr wrap="none">
            <a:spAutoFit/>
          </a:bodyPr>
          <a:lstStyle/>
          <a:p>
            <a:r>
              <a:rPr lang="en-US" sz="1600" dirty="0">
                <a:latin typeface="Franklin Gothic Book" panose="020B0503020102020204" pitchFamily="34" charset="0"/>
              </a:rPr>
              <a:t>ADAC Program Year 8 1</a:t>
            </a:r>
            <a:r>
              <a:rPr lang="en-US" sz="1600" baseline="30000" dirty="0">
                <a:latin typeface="Franklin Gothic Book" panose="020B0503020102020204" pitchFamily="34" charset="0"/>
              </a:rPr>
              <a:t>st</a:t>
            </a:r>
            <a:r>
              <a:rPr lang="en-US" sz="1600" dirty="0">
                <a:latin typeface="Franklin Gothic Book" panose="020B0503020102020204" pitchFamily="34" charset="0"/>
              </a:rPr>
              <a:t> Customers &amp; Partners Roundtable</a:t>
            </a:r>
          </a:p>
        </p:txBody>
      </p:sp>
    </p:spTree>
    <p:extLst>
      <p:ext uri="{BB962C8B-B14F-4D97-AF65-F5344CB8AC3E}">
        <p14:creationId xmlns:p14="http://schemas.microsoft.com/office/powerpoint/2010/main" val="4054154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64019" y="554009"/>
            <a:ext cx="4789763" cy="1662878"/>
          </a:xfrm>
        </p:spPr>
        <p:txBody>
          <a:bodyPr vert="horz" lIns="91440" tIns="45720" rIns="91440" bIns="45720" rtlCol="0" anchor="ctr">
            <a:normAutofit/>
          </a:bodyPr>
          <a:lstStyle/>
          <a:p>
            <a:r>
              <a:rPr lang="en-US" sz="3700" kern="1200" dirty="0">
                <a:solidFill>
                  <a:schemeClr val="tx1"/>
                </a:solidFill>
                <a:latin typeface="+mj-lt"/>
                <a:ea typeface="+mj-ea"/>
                <a:cs typeface="+mj-cs"/>
              </a:rPr>
              <a:t>MSI/ASIP Onboarding Program 2021: </a:t>
            </a:r>
            <a:r>
              <a:rPr lang="en-US" sz="3700" i="1" kern="1200" dirty="0">
                <a:solidFill>
                  <a:schemeClr val="tx1"/>
                </a:solidFill>
                <a:latin typeface="+mj-lt"/>
                <a:ea typeface="+mj-ea"/>
                <a:cs typeface="+mj-cs"/>
              </a:rPr>
              <a:t>Overview</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34380" r="14390"/>
          <a:stretch/>
        </p:blipFill>
        <p:spPr>
          <a:xfrm>
            <a:off x="20" y="10"/>
            <a:ext cx="3003103" cy="3912881"/>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t="1720" r="3" b="3"/>
          <a:stretch/>
        </p:blipFill>
        <p:spPr>
          <a:xfrm>
            <a:off x="3180257" y="10"/>
            <a:ext cx="3016307" cy="2223328"/>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4835" r="13009" b="4"/>
          <a:stretch/>
        </p:blipFill>
        <p:spPr>
          <a:xfrm>
            <a:off x="-1" y="4079988"/>
            <a:ext cx="3003123" cy="2778013"/>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2407" r="3" b="3"/>
          <a:stretch/>
        </p:blipFill>
        <p:spPr>
          <a:xfrm>
            <a:off x="3180256" y="2395057"/>
            <a:ext cx="3016307" cy="2055326"/>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5116" r="4543" b="-5"/>
          <a:stretch/>
        </p:blipFill>
        <p:spPr>
          <a:xfrm>
            <a:off x="3180257" y="4629236"/>
            <a:ext cx="3016307" cy="2228765"/>
          </a:xfrm>
          <a:prstGeom prst="rect">
            <a:avLst/>
          </a:prstGeom>
        </p:spPr>
      </p:pic>
      <p:sp>
        <p:nvSpPr>
          <p:cNvPr id="11" name="TextBox 10"/>
          <p:cNvSpPr txBox="1"/>
          <p:nvPr/>
        </p:nvSpPr>
        <p:spPr>
          <a:xfrm>
            <a:off x="6564019" y="2412009"/>
            <a:ext cx="4789763" cy="371389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400" b="1" u="sng" dirty="0"/>
              <a:t>Program Leadership</a:t>
            </a:r>
            <a:r>
              <a:rPr lang="en-US" sz="2400" b="1" dirty="0"/>
              <a:t>: </a:t>
            </a:r>
            <a:r>
              <a:rPr lang="en-US" sz="2400" dirty="0" err="1"/>
              <a:t>Ellee</a:t>
            </a:r>
            <a:r>
              <a:rPr lang="en-US" sz="2400" dirty="0"/>
              <a:t> Matthews </a:t>
            </a:r>
          </a:p>
          <a:p>
            <a:pPr marL="285750" indent="-228600">
              <a:lnSpc>
                <a:spcPct val="90000"/>
              </a:lnSpc>
              <a:spcAft>
                <a:spcPts val="600"/>
              </a:spcAft>
              <a:buFont typeface="Arial" panose="020B0604020202020204" pitchFamily="34" charset="0"/>
              <a:buChar char="•"/>
            </a:pPr>
            <a:r>
              <a:rPr lang="en-US" sz="2400" b="1" u="sng" dirty="0"/>
              <a:t>Dates</a:t>
            </a:r>
            <a:r>
              <a:rPr lang="en-US" sz="2400" b="1" dirty="0"/>
              <a:t>:</a:t>
            </a:r>
            <a:r>
              <a:rPr lang="en-US" sz="2400" dirty="0"/>
              <a:t> July 1 – August 20</a:t>
            </a:r>
          </a:p>
          <a:p>
            <a:pPr marL="285750" indent="-228600">
              <a:lnSpc>
                <a:spcPct val="90000"/>
              </a:lnSpc>
              <a:spcAft>
                <a:spcPts val="600"/>
              </a:spcAft>
              <a:buFont typeface="Arial" panose="020B0604020202020204" pitchFamily="34" charset="0"/>
              <a:buChar char="•"/>
            </a:pPr>
            <a:r>
              <a:rPr lang="en-US" sz="2400" b="1" u="sng" dirty="0"/>
              <a:t>Delivery</a:t>
            </a:r>
            <a:r>
              <a:rPr lang="en-US" sz="2400" b="1" dirty="0"/>
              <a:t>: </a:t>
            </a:r>
            <a:r>
              <a:rPr lang="en-US" sz="2400" dirty="0"/>
              <a:t>Virtual (Microsoft Teams, Zoom, and Google Calendar) </a:t>
            </a:r>
          </a:p>
          <a:p>
            <a:pPr marL="285750" indent="-228600">
              <a:lnSpc>
                <a:spcPct val="90000"/>
              </a:lnSpc>
              <a:spcAft>
                <a:spcPts val="600"/>
              </a:spcAft>
              <a:buFont typeface="Arial" panose="020B0604020202020204" pitchFamily="34" charset="0"/>
              <a:buChar char="•"/>
            </a:pPr>
            <a:r>
              <a:rPr lang="en-US" sz="2400" b="1" u="sng" dirty="0"/>
              <a:t>Students</a:t>
            </a:r>
            <a:r>
              <a:rPr lang="en-US" sz="2400" b="1" dirty="0"/>
              <a:t>: </a:t>
            </a:r>
            <a:r>
              <a:rPr lang="en-US" sz="2400" dirty="0"/>
              <a:t>4</a:t>
            </a:r>
          </a:p>
        </p:txBody>
      </p:sp>
      <p:sp>
        <p:nvSpPr>
          <p:cNvPr id="13" name="Rectangle 12">
            <a:extLst>
              <a:ext uri="{FF2B5EF4-FFF2-40B4-BE49-F238E27FC236}">
                <a16:creationId xmlns:a16="http://schemas.microsoft.com/office/drawing/2014/main" id="{82FDEC26-3D6E-DC45-A324-544F0BF35515}"/>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1756564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6612" y="345223"/>
            <a:ext cx="10515600" cy="593726"/>
          </a:xfrm>
        </p:spPr>
        <p:txBody>
          <a:bodyPr>
            <a:normAutofit/>
          </a:bodyPr>
          <a:lstStyle/>
          <a:p>
            <a:pPr algn="ctr"/>
            <a:r>
              <a:rPr lang="en-US" dirty="0"/>
              <a:t>MSI/ASIP Onboarding Program 2021: </a:t>
            </a:r>
            <a:r>
              <a:rPr lang="en-US" i="1" dirty="0"/>
              <a:t>Components &amp; Objectives</a:t>
            </a:r>
          </a:p>
        </p:txBody>
      </p:sp>
      <p:sp>
        <p:nvSpPr>
          <p:cNvPr id="25" name="Text Placeholder 24"/>
          <p:cNvSpPr>
            <a:spLocks noGrp="1"/>
          </p:cNvSpPr>
          <p:nvPr>
            <p:ph type="body" idx="1"/>
          </p:nvPr>
        </p:nvSpPr>
        <p:spPr>
          <a:xfrm>
            <a:off x="182992" y="945618"/>
            <a:ext cx="5157787" cy="461962"/>
          </a:xfrm>
        </p:spPr>
        <p:txBody>
          <a:bodyPr/>
          <a:lstStyle/>
          <a:p>
            <a:pPr algn="ctr"/>
            <a:r>
              <a:rPr lang="en-US" u="sng" dirty="0">
                <a:solidFill>
                  <a:schemeClr val="accent1"/>
                </a:solidFill>
              </a:rPr>
              <a:t>Program Components </a:t>
            </a:r>
          </a:p>
        </p:txBody>
      </p:sp>
      <p:graphicFrame>
        <p:nvGraphicFramePr>
          <p:cNvPr id="8" name="Diagram 7"/>
          <p:cNvGraphicFramePr/>
          <p:nvPr>
            <p:extLst>
              <p:ext uri="{D42A27DB-BD31-4B8C-83A1-F6EECF244321}">
                <p14:modId xmlns:p14="http://schemas.microsoft.com/office/powerpoint/2010/main" val="345881085"/>
              </p:ext>
            </p:extLst>
          </p:nvPr>
        </p:nvGraphicFramePr>
        <p:xfrm>
          <a:off x="-183423" y="1407580"/>
          <a:ext cx="5524202" cy="4218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Text Placeholder 24">
            <a:extLst>
              <a:ext uri="{FF2B5EF4-FFF2-40B4-BE49-F238E27FC236}">
                <a16:creationId xmlns:a16="http://schemas.microsoft.com/office/drawing/2014/main" id="{BBBCC64E-55E5-6E49-B013-2B64CE3D10B3}"/>
              </a:ext>
            </a:extLst>
          </p:cNvPr>
          <p:cNvSpPr txBox="1">
            <a:spLocks/>
          </p:cNvSpPr>
          <p:nvPr/>
        </p:nvSpPr>
        <p:spPr>
          <a:xfrm>
            <a:off x="6094412" y="945618"/>
            <a:ext cx="5157787" cy="46196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200"/>
              </a:spcBef>
              <a:buFont typeface="Arial" panose="020B0604020202020204" pitchFamily="34" charset="0"/>
              <a:buNone/>
              <a:defRPr sz="2400" b="1" kern="1200">
                <a:solidFill>
                  <a:schemeClr val="tx1"/>
                </a:solidFill>
                <a:latin typeface="Franklin Gothic Book" panose="020B0503020102020204" pitchFamily="34" charset="0"/>
                <a:ea typeface="+mn-ea"/>
                <a:cs typeface="+mn-cs"/>
              </a:defRPr>
            </a:lvl1pPr>
            <a:lvl2pPr marL="457200" indent="0" algn="l" defTabSz="914400" rtl="0" eaLnBrk="1" latinLnBrk="0" hangingPunct="1">
              <a:lnSpc>
                <a:spcPct val="100000"/>
              </a:lnSpc>
              <a:spcBef>
                <a:spcPts val="200"/>
              </a:spcBef>
              <a:buFont typeface="Arial" panose="020B0604020202020204" pitchFamily="34" charset="0"/>
              <a:buNone/>
              <a:defRPr sz="2000" b="1" kern="1200">
                <a:solidFill>
                  <a:schemeClr val="tx1"/>
                </a:solidFill>
                <a:latin typeface="Franklin Gothic Book" panose="020B0503020102020204" pitchFamily="34" charset="0"/>
                <a:ea typeface="+mn-ea"/>
                <a:cs typeface="+mn-cs"/>
              </a:defRPr>
            </a:lvl2pPr>
            <a:lvl3pPr marL="914400" indent="0" algn="l" defTabSz="914400" rtl="0" eaLnBrk="1" latinLnBrk="0" hangingPunct="1">
              <a:lnSpc>
                <a:spcPct val="100000"/>
              </a:lnSpc>
              <a:spcBef>
                <a:spcPts val="200"/>
              </a:spcBef>
              <a:buFont typeface="Arial" panose="020B0604020202020204" pitchFamily="34" charset="0"/>
              <a:buNone/>
              <a:defRPr sz="1800" b="1" kern="1200">
                <a:solidFill>
                  <a:schemeClr val="tx1"/>
                </a:solidFill>
                <a:latin typeface="Franklin Gothic Book" panose="020B0503020102020204" pitchFamily="34" charset="0"/>
                <a:ea typeface="+mn-ea"/>
                <a:cs typeface="+mn-cs"/>
              </a:defRPr>
            </a:lvl3pPr>
            <a:lvl4pPr marL="13716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4pPr>
            <a:lvl5pPr marL="18288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u="sng" dirty="0">
                <a:solidFill>
                  <a:schemeClr val="accent1"/>
                </a:solidFill>
              </a:rPr>
              <a:t>Program Objectives </a:t>
            </a:r>
          </a:p>
        </p:txBody>
      </p:sp>
      <p:sp>
        <p:nvSpPr>
          <p:cNvPr id="4" name="TextBox 3">
            <a:extLst>
              <a:ext uri="{FF2B5EF4-FFF2-40B4-BE49-F238E27FC236}">
                <a16:creationId xmlns:a16="http://schemas.microsoft.com/office/drawing/2014/main" id="{42A26298-F6E1-4942-922A-278EEC13AEB3}"/>
              </a:ext>
            </a:extLst>
          </p:cNvPr>
          <p:cNvSpPr txBox="1"/>
          <p:nvPr/>
        </p:nvSpPr>
        <p:spPr>
          <a:xfrm>
            <a:off x="5812890" y="1414249"/>
            <a:ext cx="5720829" cy="5062924"/>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dirty="0"/>
              <a:t>To prepare students to enter the academic research field from an ADAC fellow perspective, while providing the students with a foundational understanding of the Arctic domain.</a:t>
            </a:r>
          </a:p>
          <a:p>
            <a:pPr marL="285750" indent="-285750">
              <a:spcBef>
                <a:spcPts val="600"/>
              </a:spcBef>
              <a:spcAft>
                <a:spcPts val="600"/>
              </a:spcAft>
              <a:buFont typeface="Arial" panose="020B0604020202020204" pitchFamily="34" charset="0"/>
              <a:buChar char="•"/>
            </a:pPr>
            <a:r>
              <a:rPr lang="en-US" dirty="0"/>
              <a:t>To utilize an interdisciplinary and holistic approach to teach students of the interconnected nature of the Arctic domain.</a:t>
            </a:r>
          </a:p>
          <a:p>
            <a:pPr marL="285750" indent="-285750">
              <a:spcBef>
                <a:spcPts val="600"/>
              </a:spcBef>
              <a:spcAft>
                <a:spcPts val="600"/>
              </a:spcAft>
              <a:buFont typeface="Arial" panose="020B0604020202020204" pitchFamily="34" charset="0"/>
              <a:buChar char="•"/>
            </a:pPr>
            <a:r>
              <a:rPr lang="en-US" dirty="0"/>
              <a:t>To introduce students to the Homeland Security Enterprise, the role of the USCG in this Enterprise, as well as in the Arctic more broadly.</a:t>
            </a:r>
          </a:p>
          <a:p>
            <a:pPr marL="285750" indent="-285750">
              <a:spcBef>
                <a:spcPts val="600"/>
              </a:spcBef>
              <a:spcAft>
                <a:spcPts val="600"/>
              </a:spcAft>
              <a:buFont typeface="Arial" panose="020B0604020202020204" pitchFamily="34" charset="0"/>
              <a:buChar char="•"/>
            </a:pPr>
            <a:r>
              <a:rPr lang="en-US" dirty="0"/>
              <a:t>To prepare students for their role as academic fellows during the academic year, 2021/2022 with ADAC research teams.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0" name="Rectangle 9">
            <a:extLst>
              <a:ext uri="{FF2B5EF4-FFF2-40B4-BE49-F238E27FC236}">
                <a16:creationId xmlns:a16="http://schemas.microsoft.com/office/drawing/2014/main" id="{D14F7E63-ABEB-CB41-AC66-07E7E42EA17D}"/>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148923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8" y="716058"/>
            <a:ext cx="10515600" cy="507077"/>
          </a:xfrm>
        </p:spPr>
        <p:txBody>
          <a:bodyPr/>
          <a:lstStyle/>
          <a:p>
            <a:pPr algn="ctr"/>
            <a:r>
              <a:rPr lang="en-US" sz="2800" dirty="0"/>
              <a:t>New ADAC Fellows Program Year 8 1st</a:t>
            </a:r>
            <a:r>
              <a:rPr lang="en-US" sz="2800" baseline="30000" dirty="0"/>
              <a:t> </a:t>
            </a:r>
            <a:r>
              <a:rPr lang="en-US" sz="2800" dirty="0"/>
              <a:t>Quarter </a:t>
            </a:r>
          </a:p>
        </p:txBody>
      </p:sp>
      <p:graphicFrame>
        <p:nvGraphicFramePr>
          <p:cNvPr id="11" name="Table 10"/>
          <p:cNvGraphicFramePr>
            <a:graphicFrameLocks noGrp="1"/>
          </p:cNvGraphicFramePr>
          <p:nvPr>
            <p:extLst>
              <p:ext uri="{D42A27DB-BD31-4B8C-83A1-F6EECF244321}">
                <p14:modId xmlns:p14="http://schemas.microsoft.com/office/powerpoint/2010/main" val="2856132913"/>
              </p:ext>
            </p:extLst>
          </p:nvPr>
        </p:nvGraphicFramePr>
        <p:xfrm>
          <a:off x="325321" y="1600639"/>
          <a:ext cx="11541354" cy="3185163"/>
        </p:xfrm>
        <a:graphic>
          <a:graphicData uri="http://schemas.openxmlformats.org/drawingml/2006/table">
            <a:tbl>
              <a:tblPr firstRow="1" bandRow="1">
                <a:tableStyleId>{5A111915-BE36-4E01-A7E5-04B1672EAD32}</a:tableStyleId>
              </a:tblPr>
              <a:tblGrid>
                <a:gridCol w="1563307">
                  <a:extLst>
                    <a:ext uri="{9D8B030D-6E8A-4147-A177-3AD203B41FA5}">
                      <a16:colId xmlns:a16="http://schemas.microsoft.com/office/drawing/2014/main" val="3884928941"/>
                    </a:ext>
                  </a:extLst>
                </a:gridCol>
                <a:gridCol w="932459">
                  <a:extLst>
                    <a:ext uri="{9D8B030D-6E8A-4147-A177-3AD203B41FA5}">
                      <a16:colId xmlns:a16="http://schemas.microsoft.com/office/drawing/2014/main" val="1252991144"/>
                    </a:ext>
                  </a:extLst>
                </a:gridCol>
                <a:gridCol w="2910675">
                  <a:extLst>
                    <a:ext uri="{9D8B030D-6E8A-4147-A177-3AD203B41FA5}">
                      <a16:colId xmlns:a16="http://schemas.microsoft.com/office/drawing/2014/main" val="1384984031"/>
                    </a:ext>
                  </a:extLst>
                </a:gridCol>
                <a:gridCol w="6134913">
                  <a:extLst>
                    <a:ext uri="{9D8B030D-6E8A-4147-A177-3AD203B41FA5}">
                      <a16:colId xmlns:a16="http://schemas.microsoft.com/office/drawing/2014/main" val="3959301591"/>
                    </a:ext>
                  </a:extLst>
                </a:gridCol>
              </a:tblGrid>
              <a:tr h="311716">
                <a:tc>
                  <a:txBody>
                    <a:bodyPr/>
                    <a:lstStyle/>
                    <a:p>
                      <a:pPr algn="ctr" fontAlgn="b"/>
                      <a:r>
                        <a:rPr lang="en-US" sz="1400" b="1" u="none" strike="noStrike" dirty="0">
                          <a:effectLst/>
                          <a:latin typeface="Franklin Gothic Book" panose="020B0503020102020204" pitchFamily="34" charset="0"/>
                        </a:rPr>
                        <a:t>Student</a:t>
                      </a:r>
                      <a:endParaRPr lang="en-US" sz="14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1" u="none" strike="noStrike" dirty="0">
                          <a:effectLst/>
                          <a:latin typeface="Franklin Gothic Book" panose="020B0503020102020204" pitchFamily="34" charset="0"/>
                        </a:rPr>
                        <a:t>University </a:t>
                      </a:r>
                      <a:endParaRPr lang="en-US" sz="14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1" u="none" strike="noStrike" dirty="0">
                          <a:effectLst/>
                          <a:latin typeface="Franklin Gothic Book" panose="020B0503020102020204" pitchFamily="34" charset="0"/>
                        </a:rPr>
                        <a:t>Degree</a:t>
                      </a:r>
                      <a:endParaRPr lang="en-US" sz="14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1" i="0" u="none" strike="noStrike" dirty="0">
                          <a:solidFill>
                            <a:srgbClr val="000000"/>
                          </a:solidFill>
                          <a:effectLst/>
                          <a:latin typeface="Franklin Gothic Book" panose="020B0503020102020204" pitchFamily="34" charset="0"/>
                        </a:rPr>
                        <a:t>ADAC Project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4207830"/>
                  </a:ext>
                </a:extLst>
              </a:tr>
              <a:tr h="479056">
                <a:tc gridSpan="4">
                  <a:txBody>
                    <a:bodyPr/>
                    <a:lstStyle/>
                    <a:p>
                      <a:pPr algn="ctr" fontAlgn="b"/>
                      <a:r>
                        <a:rPr lang="en-US" sz="1600" b="1" i="0" u="none" strike="noStrike" dirty="0">
                          <a:solidFill>
                            <a:schemeClr val="bg1"/>
                          </a:solidFill>
                          <a:effectLst/>
                          <a:latin typeface="Franklin Gothic Book" panose="020B0503020102020204" pitchFamily="34" charset="0"/>
                        </a:rPr>
                        <a:t>Summer/Fall 2021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137412"/>
                  </a:ext>
                </a:extLst>
              </a:tr>
              <a:tr h="632329">
                <a:tc>
                  <a:txBody>
                    <a:bodyPr/>
                    <a:lstStyle/>
                    <a:p>
                      <a:pPr algn="l" fontAlgn="b"/>
                      <a:r>
                        <a:rPr lang="en-US" sz="2000" u="none" strike="noStrike" dirty="0">
                          <a:effectLst/>
                          <a:latin typeface="Franklin Gothic Book" panose="020B0503020102020204" pitchFamily="34" charset="0"/>
                        </a:rPr>
                        <a:t>Tori Sweet</a:t>
                      </a:r>
                      <a:endParaRPr lang="en-US" sz="2000" b="0"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latin typeface="Franklin Gothic Book" panose="020B0503020102020204" pitchFamily="34" charset="0"/>
                        </a:rPr>
                        <a:t>UNH</a:t>
                      </a:r>
                      <a:endParaRPr lang="en-US" sz="2000" b="0"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latin typeface="Franklin Gothic Book" panose="020B0503020102020204" pitchFamily="34" charset="0"/>
                        </a:rPr>
                        <a:t>B.S. Environmental Engineering</a:t>
                      </a:r>
                      <a:endParaRPr lang="en-US" sz="2000" b="0"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latin typeface="Franklin Gothic Book" panose="020B0503020102020204" pitchFamily="34" charset="0"/>
                        </a:rPr>
                        <a:t>Arctic Maritime Oil Spill Modeling with Dr. Nancy </a:t>
                      </a:r>
                      <a:r>
                        <a:rPr lang="en-US" sz="1600" dirty="0" err="1">
                          <a:latin typeface="Franklin Gothic Book" panose="020B0503020102020204" pitchFamily="34" charset="0"/>
                        </a:rPr>
                        <a:t>Kinner</a:t>
                      </a:r>
                      <a:endParaRPr lang="en-US" sz="1600" dirty="0">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9779929"/>
                  </a:ext>
                </a:extLst>
              </a:tr>
              <a:tr h="523812">
                <a:tc>
                  <a:txBody>
                    <a:bodyPr/>
                    <a:lstStyle/>
                    <a:p>
                      <a:pPr algn="l" fontAlgn="b"/>
                      <a:r>
                        <a:rPr lang="en-US" sz="2000" u="none" strike="noStrike" dirty="0">
                          <a:effectLst/>
                          <a:latin typeface="Franklin Gothic Book" panose="020B0503020102020204" pitchFamily="34" charset="0"/>
                        </a:rPr>
                        <a:t>Caitlynn Hanna</a:t>
                      </a:r>
                      <a:endParaRPr lang="en-US" sz="2000" b="0"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chemeClr val="tx1"/>
                          </a:solidFill>
                          <a:effectLst/>
                          <a:latin typeface="Franklin Gothic Book" panose="020B0503020102020204" pitchFamily="34" charset="0"/>
                        </a:rPr>
                        <a:t>UAF</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u="none" strike="noStrike" dirty="0">
                          <a:effectLst/>
                          <a:latin typeface="Franklin Gothic Book" panose="020B0503020102020204" pitchFamily="34" charset="0"/>
                        </a:rPr>
                        <a:t>B.S. Mechanical Engineering</a:t>
                      </a:r>
                      <a:endParaRPr lang="en-US" sz="2000" b="0"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latin typeface="Franklin Gothic Book" panose="020B0503020102020204" pitchFamily="34" charset="0"/>
                        </a:rPr>
                        <a:t>Arctic Infrastructure and Environmental Change Risk Index with Ms. Kelsey Frazier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4326637"/>
                  </a:ext>
                </a:extLst>
              </a:tr>
              <a:tr h="523812">
                <a:tc>
                  <a:txBody>
                    <a:bodyPr/>
                    <a:lstStyle/>
                    <a:p>
                      <a:pPr algn="l" fontAlgn="b"/>
                      <a:r>
                        <a:rPr lang="en-US" sz="2000" b="0" i="0" u="none" strike="noStrike" dirty="0">
                          <a:solidFill>
                            <a:srgbClr val="F8F8F8"/>
                          </a:solidFill>
                          <a:effectLst/>
                          <a:latin typeface="Franklin Gothic Book" panose="020B0503020102020204" pitchFamily="34" charset="0"/>
                        </a:rPr>
                        <a:t>Benjamin Good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F8F8F8"/>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F8F8F8"/>
                          </a:solidFill>
                          <a:effectLst/>
                          <a:latin typeface="Franklin Gothic Book" panose="020B0503020102020204" pitchFamily="34" charset="0"/>
                        </a:rPr>
                        <a:t>B.S. Computer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latin typeface="Franklin Gothic Book" panose="020B0503020102020204" pitchFamily="34" charset="0"/>
                        </a:rPr>
                        <a:t>Arctic Vessel Geofencing with Dr. Shawn Butler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0603766"/>
                  </a:ext>
                </a:extLst>
              </a:tr>
              <a:tr h="523812">
                <a:tc>
                  <a:txBody>
                    <a:bodyPr/>
                    <a:lstStyle/>
                    <a:p>
                      <a:pPr algn="l" fontAlgn="b"/>
                      <a:r>
                        <a:rPr lang="en-US" sz="2000" b="0" i="0" u="none" strike="noStrike" dirty="0">
                          <a:solidFill>
                            <a:srgbClr val="F8F8F8"/>
                          </a:solidFill>
                          <a:effectLst/>
                          <a:latin typeface="Franklin Gothic Book" panose="020B0503020102020204" pitchFamily="34" charset="0"/>
                        </a:rPr>
                        <a:t>Talha Ali</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F8F8F8"/>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F8F8F8"/>
                          </a:solidFill>
                          <a:effectLst/>
                          <a:latin typeface="Franklin Gothic Book" panose="020B0503020102020204" pitchFamily="34" charset="0"/>
                        </a:rPr>
                        <a:t>B.S. Computer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600" dirty="0">
                          <a:latin typeface="Franklin Gothic Book" panose="020B0503020102020204" pitchFamily="34" charset="0"/>
                        </a:rPr>
                        <a:t>Arctic and Alaska Maritime Communications and Connectivity Analysis with Mr. Jason Roe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05966374"/>
                  </a:ext>
                </a:extLst>
              </a:tr>
            </a:tbl>
          </a:graphicData>
        </a:graphic>
      </p:graphicFrame>
      <p:sp>
        <p:nvSpPr>
          <p:cNvPr id="5" name="Rectangle 4">
            <a:extLst>
              <a:ext uri="{FF2B5EF4-FFF2-40B4-BE49-F238E27FC236}">
                <a16:creationId xmlns:a16="http://schemas.microsoft.com/office/drawing/2014/main" id="{5C9961EF-F409-424D-BC26-CC2066F7D35F}"/>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3411526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17733" y="490537"/>
            <a:ext cx="5291663" cy="1628775"/>
          </a:xfrm>
        </p:spPr>
        <p:txBody>
          <a:bodyPr vert="horz" lIns="91440" tIns="45720" rIns="91440" bIns="45720" rtlCol="0" anchor="b">
            <a:normAutofit/>
          </a:bodyPr>
          <a:lstStyle/>
          <a:p>
            <a:r>
              <a:rPr lang="en-US" sz="4000">
                <a:latin typeface="+mj-lt"/>
              </a:rPr>
              <a:t>In Summary…</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8327" r="22325"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Text Placeholder 2"/>
          <p:cNvSpPr>
            <a:spLocks noGrp="1"/>
          </p:cNvSpPr>
          <p:nvPr>
            <p:ph type="body" sz="quarter" idx="11"/>
          </p:nvPr>
        </p:nvSpPr>
        <p:spPr>
          <a:xfrm>
            <a:off x="6417734" y="2614612"/>
            <a:ext cx="5291663" cy="3752849"/>
          </a:xfrm>
        </p:spPr>
        <p:txBody>
          <a:bodyPr vert="horz" lIns="91440" tIns="45720" rIns="91440" bIns="45720" rtlCol="0">
            <a:normAutofit/>
          </a:bodyPr>
          <a:lstStyle/>
          <a:p>
            <a:pPr marL="285750" indent="-228600">
              <a:lnSpc>
                <a:spcPct val="90000"/>
              </a:lnSpc>
              <a:buFont typeface="Arial" panose="020B0604020202020204" pitchFamily="34" charset="0"/>
              <a:buChar char="•"/>
            </a:pPr>
            <a:r>
              <a:rPr lang="en-US" dirty="0">
                <a:latin typeface="+mn-lt"/>
              </a:rPr>
              <a:t>In ADAC’s Program Year 8 1</a:t>
            </a:r>
            <a:r>
              <a:rPr lang="en-US" baseline="30000" dirty="0">
                <a:latin typeface="+mn-lt"/>
              </a:rPr>
              <a:t>st</a:t>
            </a:r>
            <a:r>
              <a:rPr lang="en-US" dirty="0">
                <a:latin typeface="+mn-lt"/>
              </a:rPr>
              <a:t> Quarter, 4 new students, and 2 returning fellows, have joined ADAC’s 2021 Summer Onboarding Program to pursue an ADAC Fellowship for the 2021/2022 academic year. . </a:t>
            </a:r>
          </a:p>
          <a:p>
            <a:pPr indent="-228600">
              <a:lnSpc>
                <a:spcPct val="90000"/>
              </a:lnSpc>
              <a:buFont typeface="Arial" panose="020B0604020202020204" pitchFamily="34" charset="0"/>
              <a:buChar char="•"/>
            </a:pPr>
            <a:endParaRPr lang="en-US" dirty="0">
              <a:latin typeface="+mn-lt"/>
            </a:endParaRPr>
          </a:p>
          <a:p>
            <a:pPr marL="342900" indent="-228600">
              <a:lnSpc>
                <a:spcPct val="90000"/>
              </a:lnSpc>
              <a:buFont typeface="Arial" panose="020B0604020202020204" pitchFamily="34" charset="0"/>
              <a:buChar char="•"/>
            </a:pPr>
            <a:r>
              <a:rPr lang="en-US" dirty="0">
                <a:latin typeface="+mn-lt"/>
              </a:rPr>
              <a:t>Career options and interest have been looked at on individual basis, and mentoring by ADAC staff has been tailored to assist fellowship graduates to transition to Homeland Security Enterprise related employment.</a:t>
            </a:r>
          </a:p>
          <a:p>
            <a:pPr indent="-228600">
              <a:lnSpc>
                <a:spcPct val="90000"/>
              </a:lnSpc>
              <a:buFont typeface="Arial" panose="020B0604020202020204" pitchFamily="34" charset="0"/>
              <a:buChar char="•"/>
            </a:pPr>
            <a:endParaRPr lang="en-US" dirty="0">
              <a:latin typeface="+mn-lt"/>
            </a:endParaRPr>
          </a:p>
        </p:txBody>
      </p:sp>
    </p:spTree>
    <p:extLst>
      <p:ext uri="{BB962C8B-B14F-4D97-AF65-F5344CB8AC3E}">
        <p14:creationId xmlns:p14="http://schemas.microsoft.com/office/powerpoint/2010/main" val="1502487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a:bodyPr>
          <a:lstStyle/>
          <a:p>
            <a:r>
              <a:rPr lang="en-US">
                <a:latin typeface="+mj-lt"/>
              </a:rPr>
              <a:t>Ready for questions…</a:t>
            </a:r>
          </a:p>
        </p:txBody>
      </p:sp>
      <p:cxnSp>
        <p:nvCxnSpPr>
          <p:cNvPr id="12" name="Straight Arrow Connector 1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5321" y="2575034"/>
            <a:ext cx="5120113" cy="3462228"/>
          </a:xfrm>
          <a:prstGeom prst="rect">
            <a:avLst/>
          </a:prstGeom>
        </p:spPr>
        <p:txBody>
          <a:bodyPr vert="horz" lIns="91440" tIns="45720" rIns="91440" bIns="45720" rtlCol="0">
            <a:normAutofit/>
          </a:bodyPr>
          <a:lstStyle/>
          <a:p>
            <a:pPr marL="228600" indent="-228600">
              <a:lnSpc>
                <a:spcPct val="90000"/>
              </a:lnSpc>
              <a:spcBef>
                <a:spcPts val="200"/>
              </a:spcBef>
              <a:buFont typeface="Arial" panose="020B0604020202020204" pitchFamily="34" charset="0"/>
              <a:buChar char="•"/>
            </a:pPr>
            <a:r>
              <a:rPr lang="en-US" sz="2400" dirty="0"/>
              <a:t>Feedback?</a:t>
            </a:r>
          </a:p>
          <a:p>
            <a:pPr marL="228600" indent="-228600">
              <a:lnSpc>
                <a:spcPct val="90000"/>
              </a:lnSpc>
              <a:spcBef>
                <a:spcPts val="200"/>
              </a:spcBef>
              <a:buFont typeface="Arial" panose="020B0604020202020204" pitchFamily="34" charset="0"/>
              <a:buChar char="•"/>
            </a:pPr>
            <a:r>
              <a:rPr lang="en-US" sz="2400" dirty="0"/>
              <a:t>What are we missing?</a:t>
            </a:r>
          </a:p>
          <a:p>
            <a:pPr marL="228600" indent="-228600">
              <a:lnSpc>
                <a:spcPct val="90000"/>
              </a:lnSpc>
              <a:spcBef>
                <a:spcPts val="200"/>
              </a:spcBef>
              <a:buFont typeface="Arial" panose="020B0604020202020204" pitchFamily="34" charset="0"/>
              <a:buChar char="•"/>
            </a:pPr>
            <a:r>
              <a:rPr lang="en-US" sz="2400" dirty="0"/>
              <a:t>What can we improve?</a:t>
            </a:r>
          </a:p>
          <a:p>
            <a:pPr marL="228600" indent="-228600">
              <a:lnSpc>
                <a:spcPct val="90000"/>
              </a:lnSpc>
              <a:spcBef>
                <a:spcPts val="200"/>
              </a:spcBef>
              <a:buFont typeface="Arial" panose="020B0604020202020204" pitchFamily="34" charset="0"/>
              <a:buChar char="•"/>
            </a:pPr>
            <a:r>
              <a:rPr lang="en-US" sz="2400" dirty="0"/>
              <a:t>Who should we connect with to improve our success?</a:t>
            </a:r>
          </a:p>
        </p:txBody>
      </p:sp>
      <p:pic>
        <p:nvPicPr>
          <p:cNvPr id="6" name="Picture 5" descr="A person holding a watch&#10;&#10;Description automatically generated with medium confidence"/>
          <p:cNvPicPr>
            <a:picLocks noChangeAspect="1"/>
          </p:cNvPicPr>
          <p:nvPr/>
        </p:nvPicPr>
        <p:blipFill rotWithShape="1">
          <a:blip r:embed="rId3" cstate="print">
            <a:extLst>
              <a:ext uri="{28A0092B-C50C-407E-A947-70E740481C1C}">
                <a14:useLocalDpi xmlns:a14="http://schemas.microsoft.com/office/drawing/2010/main" val="0"/>
              </a:ext>
            </a:extLst>
          </a:blip>
          <a:srcRect l="24534" r="642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angle 6">
            <a:extLst>
              <a:ext uri="{FF2B5EF4-FFF2-40B4-BE49-F238E27FC236}">
                <a16:creationId xmlns:a16="http://schemas.microsoft.com/office/drawing/2014/main" id="{2B0282C4-1991-ED4D-9E7C-DF70157C7020}"/>
              </a:ext>
            </a:extLst>
          </p:cNvPr>
          <p:cNvSpPr/>
          <p:nvPr/>
        </p:nvSpPr>
        <p:spPr>
          <a:xfrm>
            <a:off x="629564" y="0"/>
            <a:ext cx="531324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8 1</a:t>
            </a:r>
            <a:r>
              <a:rPr lang="en-US" sz="1600" baseline="30000" dirty="0">
                <a:solidFill>
                  <a:srgbClr val="00B0F0"/>
                </a:solidFill>
                <a:latin typeface="Franklin Gothic Book" panose="020B0503020102020204" pitchFamily="34" charset="0"/>
              </a:rPr>
              <a:t>st</a:t>
            </a:r>
            <a:r>
              <a:rPr lang="en-US" sz="1600" dirty="0">
                <a:solidFill>
                  <a:srgbClr val="00B0F0"/>
                </a:solidFill>
                <a:latin typeface="Franklin Gothic Book" panose="020B0503020102020204" pitchFamily="34" charset="0"/>
              </a:rPr>
              <a:t> Customers &amp; Partners Roundtable</a:t>
            </a:r>
          </a:p>
        </p:txBody>
      </p:sp>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2281</TotalTime>
  <Words>1065</Words>
  <Application>Microsoft Macintosh PowerPoint</Application>
  <PresentationFormat>Widescreen</PresentationFormat>
  <Paragraphs>162</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Courier New</vt:lpstr>
      <vt:lpstr>Franklin Gothic Book</vt:lpstr>
      <vt:lpstr>Franklin Gothic Medium Cond</vt:lpstr>
      <vt:lpstr>Office Theme</vt:lpstr>
      <vt:lpstr> ADAC Program Year 7: Customers &amp; Partners Roundtable  October 7, 2021 ADAC’s Education Programs</vt:lpstr>
      <vt:lpstr>ADAC Education Program: Structure</vt:lpstr>
      <vt:lpstr>ADAC’s Workforce Development (WFD) Fellowship Program </vt:lpstr>
      <vt:lpstr>ADAC’s Workforce Development (WFD) Fellowship Program </vt:lpstr>
      <vt:lpstr>Workforce Development (WFD) Fellowship Program</vt:lpstr>
      <vt:lpstr>Current Active ADAC Fellows - Program Year 8 </vt:lpstr>
      <vt:lpstr>Progress: Outreach, Exchange, &amp; Activities</vt:lpstr>
      <vt:lpstr>Progress: Current Student Research Engagement in ADAC Projects</vt:lpstr>
      <vt:lpstr>ADAC Summer 2021 Onboarding Program</vt:lpstr>
      <vt:lpstr>ADAC’s Summer 2021 Fellows Onboarding Program</vt:lpstr>
      <vt:lpstr>MSI/ASIP Onboarding Program 2021: Overview</vt:lpstr>
      <vt:lpstr>MSI/ASIP Onboarding Program 2021: Components &amp; Objectives</vt:lpstr>
      <vt:lpstr>New ADAC Fellows Program Year 8 1st Quarter </vt:lpstr>
      <vt:lpstr>In Summary…</vt:lpstr>
      <vt:lpstr>Ready for 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ADAC Program Year 7: Quarterly Review April 29-30, 2021 ADAC’s Education Programs</dc:title>
  <dc:subject/>
  <dc:creator>MATTHEWS Elizabeth</dc:creator>
  <cp:keywords/>
  <dc:description/>
  <cp:lastModifiedBy>MATTHEWS Elizabeth</cp:lastModifiedBy>
  <cp:revision>23</cp:revision>
  <dcterms:created xsi:type="dcterms:W3CDTF">2021-04-28T23:15:38Z</dcterms:created>
  <dcterms:modified xsi:type="dcterms:W3CDTF">2021-10-07T18:15:31Z</dcterms:modified>
  <cp:category/>
</cp:coreProperties>
</file>